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3" r:id="rId1"/>
  </p:sldMasterIdLst>
  <p:notesMasterIdLst>
    <p:notesMasterId r:id="rId19"/>
  </p:notesMasterIdLst>
  <p:handoutMasterIdLst>
    <p:handoutMasterId r:id="rId20"/>
  </p:handoutMasterIdLst>
  <p:sldIdLst>
    <p:sldId id="257" r:id="rId2"/>
    <p:sldId id="315" r:id="rId3"/>
    <p:sldId id="310" r:id="rId4"/>
    <p:sldId id="313" r:id="rId5"/>
    <p:sldId id="312" r:id="rId6"/>
    <p:sldId id="314" r:id="rId7"/>
    <p:sldId id="317" r:id="rId8"/>
    <p:sldId id="319" r:id="rId9"/>
    <p:sldId id="322" r:id="rId10"/>
    <p:sldId id="333" r:id="rId11"/>
    <p:sldId id="335" r:id="rId12"/>
    <p:sldId id="324" r:id="rId13"/>
    <p:sldId id="326" r:id="rId14"/>
    <p:sldId id="327" r:id="rId15"/>
    <p:sldId id="328" r:id="rId16"/>
    <p:sldId id="336" r:id="rId17"/>
    <p:sldId id="262" r:id="rId18"/>
  </p:sldIdLst>
  <p:sldSz cx="30275213" cy="21383625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C4B1156A-380E-4F78-BDF5-A606A8083BF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10" autoAdjust="0"/>
    <p:restoredTop sz="93529" autoAdjust="0"/>
  </p:normalViewPr>
  <p:slideViewPr>
    <p:cSldViewPr snapToGrid="0">
      <p:cViewPr>
        <p:scale>
          <a:sx n="25" d="100"/>
          <a:sy n="25" d="100"/>
        </p:scale>
        <p:origin x="714" y="21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5" d="100"/>
          <a:sy n="85" d="100"/>
        </p:scale>
        <p:origin x="305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ru-RU"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400" b="1" i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ДТП с пострадавшими в</a:t>
            </a:r>
            <a:r>
              <a:rPr lang="ru-RU" sz="1400" b="1" i="0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i="0" u="none" strike="noStrike" baseline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Атяшевском районе</a:t>
            </a:r>
            <a:endParaRPr lang="ru-RU" sz="1400" b="1" i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3714600038837901"/>
          <c:y val="3.4153105507990202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5.5758119393842537E-2"/>
          <c:y val="0.15621436716077536"/>
          <c:w val="0.90982808040130048"/>
          <c:h val="0.6859692281908319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погибших, чел.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ru-RU"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12</c:v>
                </c:pt>
                <c:pt idx="1">
                  <c:v>2</c:v>
                </c:pt>
                <c:pt idx="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CCD-4CC2-B4B4-1E479B959CB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Количество раненых, чел.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ru-RU"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31</c:v>
                </c:pt>
                <c:pt idx="1">
                  <c:v>16</c:v>
                </c:pt>
                <c:pt idx="2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CCD-4CC2-B4B4-1E479B959CB2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Всего ДТП</c:v>
                </c:pt>
              </c:strCache>
            </c:strRef>
          </c:tx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ru-RU"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21</c:v>
                </c:pt>
                <c:pt idx="1">
                  <c:v>15</c:v>
                </c:pt>
                <c:pt idx="2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CCD-4CC2-B4B4-1E479B959CB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16905856"/>
        <c:axId val="116907392"/>
      </c:barChart>
      <c:catAx>
        <c:axId val="1169058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ru-RU"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6907392"/>
        <c:crosses val="autoZero"/>
        <c:auto val="1"/>
        <c:lblAlgn val="ctr"/>
        <c:lblOffset val="100"/>
        <c:noMultiLvlLbl val="0"/>
      </c:catAx>
      <c:valAx>
        <c:axId val="116907392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ru-RU"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69058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ru-RU"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prstDash val="solid"/>
      <a:round/>
    </a:ln>
    <a:effectLst/>
  </c:spPr>
  <c:txPr>
    <a:bodyPr/>
    <a:lstStyle/>
    <a:p>
      <a:pPr>
        <a:defRPr lang="ru-RU"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BD5BFF2-36B0-40CE-983F-64CA5BF905E6}" type="datetime1">
              <a:rPr lang="ru-RU" smtClean="0"/>
              <a:t>03.11.2022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4A4F617-7A30-41D4-AB86-5D833C98E18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46248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B74801A-CACC-46E2-B8AA-437C9E8A750C}" type="datetime1">
              <a:rPr lang="ru-RU" smtClean="0"/>
              <a:t>03.11.2022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27113" y="1241425"/>
            <a:ext cx="47434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1B9A179D-2D27-49E2-B022-8EDDA2EFE68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46034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2479578" rtl="0" eaLnBrk="1" latinLnBrk="0" hangingPunct="1">
      <a:defRPr sz="3254" kern="1200">
        <a:solidFill>
          <a:schemeClr val="tx1"/>
        </a:solidFill>
        <a:latin typeface="+mn-lt"/>
        <a:ea typeface="+mn-ea"/>
        <a:cs typeface="+mn-cs"/>
      </a:defRPr>
    </a:lvl1pPr>
    <a:lvl2pPr marL="1239789" algn="l" defTabSz="2479578" rtl="0" eaLnBrk="1" latinLnBrk="0" hangingPunct="1">
      <a:defRPr sz="3254" kern="1200">
        <a:solidFill>
          <a:schemeClr val="tx1"/>
        </a:solidFill>
        <a:latin typeface="+mn-lt"/>
        <a:ea typeface="+mn-ea"/>
        <a:cs typeface="+mn-cs"/>
      </a:defRPr>
    </a:lvl2pPr>
    <a:lvl3pPr marL="2479578" algn="l" defTabSz="2479578" rtl="0" eaLnBrk="1" latinLnBrk="0" hangingPunct="1">
      <a:defRPr sz="3254" kern="1200">
        <a:solidFill>
          <a:schemeClr val="tx1"/>
        </a:solidFill>
        <a:latin typeface="+mn-lt"/>
        <a:ea typeface="+mn-ea"/>
        <a:cs typeface="+mn-cs"/>
      </a:defRPr>
    </a:lvl3pPr>
    <a:lvl4pPr marL="3719368" algn="l" defTabSz="2479578" rtl="0" eaLnBrk="1" latinLnBrk="0" hangingPunct="1">
      <a:defRPr sz="3254" kern="1200">
        <a:solidFill>
          <a:schemeClr val="tx1"/>
        </a:solidFill>
        <a:latin typeface="+mn-lt"/>
        <a:ea typeface="+mn-ea"/>
        <a:cs typeface="+mn-cs"/>
      </a:defRPr>
    </a:lvl4pPr>
    <a:lvl5pPr marL="4959157" algn="l" defTabSz="2479578" rtl="0" eaLnBrk="1" latinLnBrk="0" hangingPunct="1">
      <a:defRPr sz="3254" kern="1200">
        <a:solidFill>
          <a:schemeClr val="tx1"/>
        </a:solidFill>
        <a:latin typeface="+mn-lt"/>
        <a:ea typeface="+mn-ea"/>
        <a:cs typeface="+mn-cs"/>
      </a:defRPr>
    </a:lvl5pPr>
    <a:lvl6pPr marL="6198946" algn="l" defTabSz="2479578" rtl="0" eaLnBrk="1" latinLnBrk="0" hangingPunct="1">
      <a:defRPr sz="3254" kern="1200">
        <a:solidFill>
          <a:schemeClr val="tx1"/>
        </a:solidFill>
        <a:latin typeface="+mn-lt"/>
        <a:ea typeface="+mn-ea"/>
        <a:cs typeface="+mn-cs"/>
      </a:defRPr>
    </a:lvl6pPr>
    <a:lvl7pPr marL="7438735" algn="l" defTabSz="2479578" rtl="0" eaLnBrk="1" latinLnBrk="0" hangingPunct="1">
      <a:defRPr sz="3254" kern="1200">
        <a:solidFill>
          <a:schemeClr val="tx1"/>
        </a:solidFill>
        <a:latin typeface="+mn-lt"/>
        <a:ea typeface="+mn-ea"/>
        <a:cs typeface="+mn-cs"/>
      </a:defRPr>
    </a:lvl7pPr>
    <a:lvl8pPr marL="8678525" algn="l" defTabSz="2479578" rtl="0" eaLnBrk="1" latinLnBrk="0" hangingPunct="1">
      <a:defRPr sz="3254" kern="1200">
        <a:solidFill>
          <a:schemeClr val="tx1"/>
        </a:solidFill>
        <a:latin typeface="+mn-lt"/>
        <a:ea typeface="+mn-ea"/>
        <a:cs typeface="+mn-cs"/>
      </a:defRPr>
    </a:lvl8pPr>
    <a:lvl9pPr marL="9918314" algn="l" defTabSz="2479578" rtl="0" eaLnBrk="1" latinLnBrk="0" hangingPunct="1">
      <a:defRPr sz="325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27113" y="1241425"/>
            <a:ext cx="4743450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sz="1200" i="1" dirty="0">
                <a:latin typeface="Arial" pitchFamily="34" charset="0"/>
                <a:cs typeface="Arial" pitchFamily="34" charset="0"/>
              </a:rPr>
              <a:t>Чтобы изменить изображение на этом слайде, выберите рисунок и удалите его. Затем нажмите значок «Рисунки» в заполнителе, чтобы вставить изображение.</a:t>
            </a:r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1B9A179D-2D27-49E2-B022-8EDDA2EFE682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2422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27113" y="1241425"/>
            <a:ext cx="4743450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1B9A179D-2D27-49E2-B022-8EDDA2EFE682}" type="slidenum">
              <a:rPr lang="ru-RU" smtClean="0"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0305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8030" y="-26402"/>
            <a:ext cx="30360648" cy="21436429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43331" y="7497471"/>
            <a:ext cx="19291903" cy="5133261"/>
          </a:xfrm>
        </p:spPr>
        <p:txBody>
          <a:bodyPr anchor="b">
            <a:noAutofit/>
          </a:bodyPr>
          <a:lstStyle>
            <a:lvl1pPr algn="r">
              <a:defRPr sz="16838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31" y="12630727"/>
            <a:ext cx="19291903" cy="3420192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4255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51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2767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702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1279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5535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979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404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731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347" y="1900767"/>
            <a:ext cx="21016885" cy="10612614"/>
          </a:xfrm>
        </p:spPr>
        <p:txBody>
          <a:bodyPr anchor="ctr">
            <a:normAutofit/>
          </a:bodyPr>
          <a:lstStyle>
            <a:lvl1pPr algn="l">
              <a:defRPr sz="1372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8347" y="13938955"/>
            <a:ext cx="21016885" cy="4898347"/>
          </a:xfrm>
        </p:spPr>
        <p:txBody>
          <a:bodyPr anchor="ctr">
            <a:normAutofit/>
          </a:bodyPr>
          <a:lstStyle>
            <a:lvl1pPr marL="0" indent="0" algn="l">
              <a:buNone/>
              <a:defRPr sz="5613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425595" indent="0">
              <a:buNone/>
              <a:defRPr sz="5613">
                <a:solidFill>
                  <a:schemeClr val="tx1">
                    <a:tint val="75000"/>
                  </a:schemeClr>
                </a:solidFill>
              </a:defRPr>
            </a:lvl2pPr>
            <a:lvl3pPr marL="2851191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3pPr>
            <a:lvl4pPr marL="4276786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4pPr>
            <a:lvl5pPr marL="5702381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5pPr>
            <a:lvl6pPr marL="712797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6pPr>
            <a:lvl7pPr marL="8553572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7pPr>
            <a:lvl8pPr marL="997916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8pPr>
            <a:lvl9pPr marL="11404763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9BD460F-BF29-45B1-9B3A-A20D54FADEC1}" type="datetime1">
              <a:rPr lang="ru-RU" smtClean="0"/>
              <a:t>03.11.2022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smtClean="0"/>
              <a:t>Добавить нижний колонтитул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157805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5596" y="1900767"/>
            <a:ext cx="20104615" cy="9424635"/>
          </a:xfrm>
        </p:spPr>
        <p:txBody>
          <a:bodyPr anchor="ctr">
            <a:normAutofit/>
          </a:bodyPr>
          <a:lstStyle>
            <a:lvl1pPr algn="l">
              <a:defRPr sz="1372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645587" y="11325401"/>
            <a:ext cx="17944633" cy="1187979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498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425595" indent="0">
              <a:buFontTx/>
              <a:buNone/>
              <a:defRPr/>
            </a:lvl2pPr>
            <a:lvl3pPr marL="2851191" indent="0">
              <a:buFontTx/>
              <a:buNone/>
              <a:defRPr/>
            </a:lvl3pPr>
            <a:lvl4pPr marL="4276786" indent="0">
              <a:buFontTx/>
              <a:buNone/>
              <a:defRPr/>
            </a:lvl4pPr>
            <a:lvl5pPr marL="570238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8343" y="13938955"/>
            <a:ext cx="21016888" cy="4898347"/>
          </a:xfrm>
        </p:spPr>
        <p:txBody>
          <a:bodyPr anchor="ctr">
            <a:normAutofit/>
          </a:bodyPr>
          <a:lstStyle>
            <a:lvl1pPr marL="0" indent="0" algn="l">
              <a:buNone/>
              <a:defRPr sz="5613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425595" indent="0">
              <a:buNone/>
              <a:defRPr sz="5613">
                <a:solidFill>
                  <a:schemeClr val="tx1">
                    <a:tint val="75000"/>
                  </a:schemeClr>
                </a:solidFill>
              </a:defRPr>
            </a:lvl2pPr>
            <a:lvl3pPr marL="2851191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3pPr>
            <a:lvl4pPr marL="4276786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4pPr>
            <a:lvl5pPr marL="5702381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5pPr>
            <a:lvl6pPr marL="712797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6pPr>
            <a:lvl7pPr marL="8553572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7pPr>
            <a:lvl8pPr marL="997916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8pPr>
            <a:lvl9pPr marL="11404763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9BD460F-BF29-45B1-9B3A-A20D54FADEC1}" type="datetime1">
              <a:rPr lang="ru-RU" smtClean="0"/>
              <a:t>03.11.2022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smtClean="0"/>
              <a:t>Добавить нижний колонтитул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1598227" y="2464443"/>
            <a:ext cx="1514155" cy="1823364"/>
          </a:xfrm>
          <a:prstGeom prst="rect">
            <a:avLst/>
          </a:prstGeom>
        </p:spPr>
        <p:txBody>
          <a:bodyPr vert="horz" lIns="285115" tIns="142558" rIns="285115" bIns="142558" rtlCol="0" anchor="ctr">
            <a:noAutofit/>
          </a:bodyPr>
          <a:lstStyle/>
          <a:p>
            <a:pPr lvl="0"/>
            <a:r>
              <a:rPr lang="en-US" sz="24945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2341212" y="9000442"/>
            <a:ext cx="1514155" cy="1823364"/>
          </a:xfrm>
          <a:prstGeom prst="rect">
            <a:avLst/>
          </a:prstGeom>
        </p:spPr>
        <p:txBody>
          <a:bodyPr vert="horz" lIns="285115" tIns="142558" rIns="285115" bIns="142558" rtlCol="0" anchor="ctr">
            <a:noAutofit/>
          </a:bodyPr>
          <a:lstStyle/>
          <a:p>
            <a:pPr lvl="0"/>
            <a:r>
              <a:rPr lang="en-US" sz="24945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2946075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343" y="6024046"/>
            <a:ext cx="21016888" cy="8092788"/>
          </a:xfrm>
        </p:spPr>
        <p:txBody>
          <a:bodyPr anchor="b">
            <a:normAutofit/>
          </a:bodyPr>
          <a:lstStyle>
            <a:lvl1pPr algn="l">
              <a:defRPr sz="1372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8343" y="14116834"/>
            <a:ext cx="21016888" cy="4720468"/>
          </a:xfrm>
        </p:spPr>
        <p:txBody>
          <a:bodyPr anchor="t">
            <a:normAutofit/>
          </a:bodyPr>
          <a:lstStyle>
            <a:lvl1pPr marL="0" indent="0" algn="l">
              <a:buNone/>
              <a:defRPr sz="5613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425595" indent="0">
              <a:buNone/>
              <a:defRPr sz="5613">
                <a:solidFill>
                  <a:schemeClr val="tx1">
                    <a:tint val="75000"/>
                  </a:schemeClr>
                </a:solidFill>
              </a:defRPr>
            </a:lvl2pPr>
            <a:lvl3pPr marL="2851191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3pPr>
            <a:lvl4pPr marL="4276786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4pPr>
            <a:lvl5pPr marL="5702381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5pPr>
            <a:lvl6pPr marL="712797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6pPr>
            <a:lvl7pPr marL="8553572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7pPr>
            <a:lvl8pPr marL="997916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8pPr>
            <a:lvl9pPr marL="11404763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9BD460F-BF29-45B1-9B3A-A20D54FADEC1}" type="datetime1">
              <a:rPr lang="ru-RU" smtClean="0"/>
              <a:t>03.11.2022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smtClean="0"/>
              <a:t>Добавить нижний колонтитул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5757705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5596" y="1900767"/>
            <a:ext cx="20104615" cy="9424635"/>
          </a:xfrm>
        </p:spPr>
        <p:txBody>
          <a:bodyPr anchor="ctr">
            <a:normAutofit/>
          </a:bodyPr>
          <a:lstStyle>
            <a:lvl1pPr algn="l">
              <a:defRPr sz="1372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018338" y="12513380"/>
            <a:ext cx="21016891" cy="1603454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7483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425595" indent="0">
              <a:buFontTx/>
              <a:buNone/>
              <a:defRPr/>
            </a:lvl2pPr>
            <a:lvl3pPr marL="2851191" indent="0">
              <a:buFontTx/>
              <a:buNone/>
              <a:defRPr/>
            </a:lvl3pPr>
            <a:lvl4pPr marL="4276786" indent="0">
              <a:buFontTx/>
              <a:buNone/>
              <a:defRPr/>
            </a:lvl4pPr>
            <a:lvl5pPr marL="570238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8343" y="14116834"/>
            <a:ext cx="21016888" cy="4720468"/>
          </a:xfrm>
        </p:spPr>
        <p:txBody>
          <a:bodyPr anchor="t">
            <a:normAutofit/>
          </a:bodyPr>
          <a:lstStyle>
            <a:lvl1pPr marL="0" indent="0" algn="l">
              <a:buNone/>
              <a:defRPr sz="561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425595" indent="0">
              <a:buNone/>
              <a:defRPr sz="5613">
                <a:solidFill>
                  <a:schemeClr val="tx1">
                    <a:tint val="75000"/>
                  </a:schemeClr>
                </a:solidFill>
              </a:defRPr>
            </a:lvl2pPr>
            <a:lvl3pPr marL="2851191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3pPr>
            <a:lvl4pPr marL="4276786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4pPr>
            <a:lvl5pPr marL="5702381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5pPr>
            <a:lvl6pPr marL="712797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6pPr>
            <a:lvl7pPr marL="8553572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7pPr>
            <a:lvl8pPr marL="997916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8pPr>
            <a:lvl9pPr marL="11404763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9BD460F-BF29-45B1-9B3A-A20D54FADEC1}" type="datetime1">
              <a:rPr lang="ru-RU" smtClean="0"/>
              <a:t>03.11.2022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smtClean="0"/>
              <a:t>Добавить нижний колонтитул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1598227" y="2464443"/>
            <a:ext cx="1514155" cy="1823364"/>
          </a:xfrm>
          <a:prstGeom prst="rect">
            <a:avLst/>
          </a:prstGeom>
        </p:spPr>
        <p:txBody>
          <a:bodyPr vert="horz" lIns="285115" tIns="142558" rIns="285115" bIns="142558" rtlCol="0" anchor="ctr">
            <a:noAutofit/>
          </a:bodyPr>
          <a:lstStyle/>
          <a:p>
            <a:pPr lvl="0"/>
            <a:r>
              <a:rPr lang="en-US" sz="24945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2341212" y="9000442"/>
            <a:ext cx="1514155" cy="1823364"/>
          </a:xfrm>
          <a:prstGeom prst="rect">
            <a:avLst/>
          </a:prstGeom>
        </p:spPr>
        <p:txBody>
          <a:bodyPr vert="horz" lIns="285115" tIns="142558" rIns="285115" bIns="142558" rtlCol="0" anchor="ctr">
            <a:noAutofit/>
          </a:bodyPr>
          <a:lstStyle/>
          <a:p>
            <a:pPr lvl="0"/>
            <a:r>
              <a:rPr lang="en-US" sz="24945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1107467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9036" y="1900767"/>
            <a:ext cx="20996195" cy="9424635"/>
          </a:xfrm>
        </p:spPr>
        <p:txBody>
          <a:bodyPr anchor="ctr">
            <a:normAutofit/>
          </a:bodyPr>
          <a:lstStyle>
            <a:lvl1pPr algn="l">
              <a:defRPr sz="1372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018338" y="12513380"/>
            <a:ext cx="21016891" cy="1603454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7483">
                <a:solidFill>
                  <a:schemeClr val="accent1"/>
                </a:solidFill>
              </a:defRPr>
            </a:lvl1pPr>
            <a:lvl2pPr marL="1425595" indent="0">
              <a:buFontTx/>
              <a:buNone/>
              <a:defRPr/>
            </a:lvl2pPr>
            <a:lvl3pPr marL="2851191" indent="0">
              <a:buFontTx/>
              <a:buNone/>
              <a:defRPr/>
            </a:lvl3pPr>
            <a:lvl4pPr marL="4276786" indent="0">
              <a:buFontTx/>
              <a:buNone/>
              <a:defRPr/>
            </a:lvl4pPr>
            <a:lvl5pPr marL="570238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8343" y="14116834"/>
            <a:ext cx="21016888" cy="4720468"/>
          </a:xfrm>
        </p:spPr>
        <p:txBody>
          <a:bodyPr anchor="t">
            <a:normAutofit/>
          </a:bodyPr>
          <a:lstStyle>
            <a:lvl1pPr marL="0" indent="0" algn="l">
              <a:buNone/>
              <a:defRPr sz="561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425595" indent="0">
              <a:buNone/>
              <a:defRPr sz="5613">
                <a:solidFill>
                  <a:schemeClr val="tx1">
                    <a:tint val="75000"/>
                  </a:schemeClr>
                </a:solidFill>
              </a:defRPr>
            </a:lvl2pPr>
            <a:lvl3pPr marL="2851191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3pPr>
            <a:lvl4pPr marL="4276786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4pPr>
            <a:lvl5pPr marL="5702381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5pPr>
            <a:lvl6pPr marL="712797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6pPr>
            <a:lvl7pPr marL="8553572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7pPr>
            <a:lvl8pPr marL="997916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8pPr>
            <a:lvl9pPr marL="11404763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9BD460F-BF29-45B1-9B3A-A20D54FADEC1}" type="datetime1">
              <a:rPr lang="ru-RU" smtClean="0"/>
              <a:t>03.11.2022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smtClean="0"/>
              <a:t>Добавить нижний колонтитул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8086631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C80CA05-2CA9-48C2-A2A2-F70EC9B7976F}" type="datetime1">
              <a:rPr lang="ru-RU" smtClean="0"/>
              <a:t>03.11.2022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smtClean="0"/>
              <a:t>Добавить нижний колонтитул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7F8E3F6-DE14-48B2-B2BC-6FABA9630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806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790507" y="1900768"/>
            <a:ext cx="3240785" cy="16374316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18344" y="1900768"/>
            <a:ext cx="17200407" cy="1637431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4A58D3D-3011-410D-B5E8-9AA1758E7836}" type="datetime1">
              <a:rPr lang="ru-RU" smtClean="0"/>
              <a:t>03.11.2022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smtClean="0"/>
              <a:t>Добавить нижний колонтитул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828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6744" y="5841939"/>
            <a:ext cx="12715589" cy="7983220"/>
          </a:xfrm>
        </p:spPr>
        <p:txBody>
          <a:bodyPr rtlCol="0" anchor="b">
            <a:normAutofit/>
          </a:bodyPr>
          <a:lstStyle>
            <a:lvl1pPr algn="l">
              <a:defRPr sz="9933">
                <a:solidFill>
                  <a:schemeClr val="tx1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5" name="Рисунок 14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0"/>
          </p:nvPr>
        </p:nvSpPr>
        <p:spPr>
          <a:xfrm>
            <a:off x="16745986" y="0"/>
            <a:ext cx="13529228" cy="21383625"/>
          </a:xfrm>
          <a:custGeom>
            <a:avLst/>
            <a:gdLst>
              <a:gd name="connsiteX0" fmla="*/ 0 w 5448297"/>
              <a:gd name="connsiteY0" fmla="*/ 0 h 6858000"/>
              <a:gd name="connsiteX1" fmla="*/ 5448297 w 5448297"/>
              <a:gd name="connsiteY1" fmla="*/ 0 h 6858000"/>
              <a:gd name="connsiteX2" fmla="*/ 5448297 w 5448297"/>
              <a:gd name="connsiteY2" fmla="*/ 6858000 h 6858000"/>
              <a:gd name="connsiteX3" fmla="*/ 338667 w 5448297"/>
              <a:gd name="connsiteY3" fmla="*/ 6858000 h 6858000"/>
              <a:gd name="connsiteX4" fmla="*/ 1185333 w 5448297"/>
              <a:gd name="connsiteY4" fmla="*/ 43370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48297" h="6858000">
                <a:moveTo>
                  <a:pt x="0" y="0"/>
                </a:moveTo>
                <a:lnTo>
                  <a:pt x="5448297" y="0"/>
                </a:lnTo>
                <a:lnTo>
                  <a:pt x="5448297" y="6858000"/>
                </a:lnTo>
                <a:lnTo>
                  <a:pt x="338667" y="6858000"/>
                </a:lnTo>
                <a:lnTo>
                  <a:pt x="1185333" y="4337050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tIns="365760" rtlCol="0">
            <a:noAutofit/>
          </a:bodyPr>
          <a:lstStyle>
            <a:lvl1pPr marL="0" indent="0" algn="ctr">
              <a:buNone/>
              <a:defRPr sz="6953">
                <a:solidFill>
                  <a:schemeClr val="bg1"/>
                </a:solidFill>
              </a:defRPr>
            </a:lvl1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6744" y="14255750"/>
            <a:ext cx="12715589" cy="4989513"/>
          </a:xfrm>
        </p:spPr>
        <p:txBody>
          <a:bodyPr rtlCol="0"/>
          <a:lstStyle>
            <a:lvl1pPr marL="0" indent="0" algn="l">
              <a:buNone/>
              <a:defRPr sz="5960"/>
            </a:lvl1pPr>
            <a:lvl2pPr marL="1135319" indent="0" algn="ctr">
              <a:buNone/>
              <a:defRPr sz="4966"/>
            </a:lvl2pPr>
            <a:lvl3pPr marL="2270638" indent="0" algn="ctr">
              <a:buNone/>
              <a:defRPr sz="4470"/>
            </a:lvl3pPr>
            <a:lvl4pPr marL="3405957" indent="0" algn="ctr">
              <a:buNone/>
              <a:defRPr sz="3973"/>
            </a:lvl4pPr>
            <a:lvl5pPr marL="4541276" indent="0" algn="ctr">
              <a:buNone/>
              <a:defRPr sz="3973"/>
            </a:lvl5pPr>
            <a:lvl6pPr marL="5676595" indent="0" algn="ctr">
              <a:buNone/>
              <a:defRPr sz="3973"/>
            </a:lvl6pPr>
            <a:lvl7pPr marL="6811914" indent="0" algn="ctr">
              <a:buNone/>
              <a:defRPr sz="3973"/>
            </a:lvl7pPr>
            <a:lvl8pPr marL="7947233" indent="0" algn="ctr">
              <a:buNone/>
              <a:defRPr sz="3973"/>
            </a:lvl8pPr>
            <a:lvl9pPr marL="9082552" indent="0" algn="ctr">
              <a:buNone/>
              <a:defRPr sz="3973"/>
            </a:lvl9pPr>
          </a:lstStyle>
          <a:p>
            <a:pPr rtl="0"/>
            <a:r>
              <a:rPr lang="ru-RU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4373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DCF8B90-C5EE-4840-9D92-1C12066C774B}" type="datetime1">
              <a:rPr lang="ru-RU" smtClean="0"/>
              <a:t>03.11.2022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smtClean="0"/>
              <a:t>Добавить нижний колонтитул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7F8E3F6-DE14-48B2-B2BC-6FABA9630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8090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343" y="8421458"/>
            <a:ext cx="21016888" cy="5695381"/>
          </a:xfrm>
        </p:spPr>
        <p:txBody>
          <a:bodyPr anchor="b"/>
          <a:lstStyle>
            <a:lvl1pPr algn="l">
              <a:defRPr sz="12472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8343" y="14116834"/>
            <a:ext cx="21016888" cy="2682775"/>
          </a:xfrm>
        </p:spPr>
        <p:txBody>
          <a:bodyPr anchor="t"/>
          <a:lstStyle>
            <a:lvl1pPr marL="0" indent="0" algn="l">
              <a:buNone/>
              <a:defRPr sz="6236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425595" indent="0">
              <a:buNone/>
              <a:defRPr sz="5613">
                <a:solidFill>
                  <a:schemeClr val="tx1">
                    <a:tint val="75000"/>
                  </a:schemeClr>
                </a:solidFill>
              </a:defRPr>
            </a:lvl2pPr>
            <a:lvl3pPr marL="2851191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3pPr>
            <a:lvl4pPr marL="4276786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4pPr>
            <a:lvl5pPr marL="5702381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5pPr>
            <a:lvl6pPr marL="712797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6pPr>
            <a:lvl7pPr marL="8553572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7pPr>
            <a:lvl8pPr marL="997916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8pPr>
            <a:lvl9pPr marL="11404763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63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347" y="1900767"/>
            <a:ext cx="21016885" cy="411832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18349" y="6736836"/>
            <a:ext cx="10224536" cy="12100463"/>
          </a:xfrm>
        </p:spPr>
        <p:txBody>
          <a:bodyPr>
            <a:normAutofit/>
          </a:bodyPr>
          <a:lstStyle>
            <a:lvl1pPr>
              <a:defRPr sz="5613"/>
            </a:lvl1pPr>
            <a:lvl2pPr>
              <a:defRPr sz="4989"/>
            </a:lvl2pPr>
            <a:lvl3pPr>
              <a:defRPr sz="4365"/>
            </a:lvl3pPr>
            <a:lvl4pPr>
              <a:defRPr sz="3742"/>
            </a:lvl4pPr>
            <a:lvl5pPr>
              <a:defRPr sz="3742"/>
            </a:lvl5pPr>
            <a:lvl6pPr>
              <a:defRPr sz="3742"/>
            </a:lvl6pPr>
            <a:lvl7pPr>
              <a:defRPr sz="3742"/>
            </a:lvl7pPr>
            <a:lvl8pPr>
              <a:defRPr sz="3742"/>
            </a:lvl8pPr>
            <a:lvl9pPr>
              <a:defRPr sz="3742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10693" y="6736841"/>
            <a:ext cx="10224539" cy="12100466"/>
          </a:xfrm>
        </p:spPr>
        <p:txBody>
          <a:bodyPr>
            <a:normAutofit/>
          </a:bodyPr>
          <a:lstStyle>
            <a:lvl1pPr>
              <a:defRPr sz="5613"/>
            </a:lvl1pPr>
            <a:lvl2pPr>
              <a:defRPr sz="4989"/>
            </a:lvl2pPr>
            <a:lvl3pPr>
              <a:defRPr sz="4365"/>
            </a:lvl3pPr>
            <a:lvl4pPr>
              <a:defRPr sz="3742"/>
            </a:lvl4pPr>
            <a:lvl5pPr>
              <a:defRPr sz="3742"/>
            </a:lvl5pPr>
            <a:lvl6pPr>
              <a:defRPr sz="3742"/>
            </a:lvl6pPr>
            <a:lvl7pPr>
              <a:defRPr sz="3742"/>
            </a:lvl7pPr>
            <a:lvl8pPr>
              <a:defRPr sz="3742"/>
            </a:lvl8pPr>
            <a:lvl9pPr>
              <a:defRPr sz="3742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D0B65557-1451-43E1-9AE5-4BF1475D4D1F}" type="datetime1">
              <a:rPr lang="ru-RU" smtClean="0"/>
              <a:t>03.11.2022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smtClean="0"/>
              <a:t>Добавить нижний колонтитул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7F8E3F6-DE14-48B2-B2BC-6FABA9630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9791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346" y="1900767"/>
            <a:ext cx="21016881" cy="411832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8344" y="6738065"/>
            <a:ext cx="10233022" cy="1796817"/>
          </a:xfrm>
        </p:spPr>
        <p:txBody>
          <a:bodyPr anchor="b">
            <a:noAutofit/>
          </a:bodyPr>
          <a:lstStyle>
            <a:lvl1pPr marL="0" indent="0">
              <a:buNone/>
              <a:defRPr sz="7483" b="0"/>
            </a:lvl1pPr>
            <a:lvl2pPr marL="1425595" indent="0">
              <a:buNone/>
              <a:defRPr sz="6236" b="1"/>
            </a:lvl2pPr>
            <a:lvl3pPr marL="2851191" indent="0">
              <a:buNone/>
              <a:defRPr sz="5613" b="1"/>
            </a:lvl3pPr>
            <a:lvl4pPr marL="4276786" indent="0">
              <a:buNone/>
              <a:defRPr sz="4989" b="1"/>
            </a:lvl4pPr>
            <a:lvl5pPr marL="5702381" indent="0">
              <a:buNone/>
              <a:defRPr sz="4989" b="1"/>
            </a:lvl5pPr>
            <a:lvl6pPr marL="7127977" indent="0">
              <a:buNone/>
              <a:defRPr sz="4989" b="1"/>
            </a:lvl6pPr>
            <a:lvl7pPr marL="8553572" indent="0">
              <a:buNone/>
              <a:defRPr sz="4989" b="1"/>
            </a:lvl7pPr>
            <a:lvl8pPr marL="9979167" indent="0">
              <a:buNone/>
              <a:defRPr sz="4989" b="1"/>
            </a:lvl8pPr>
            <a:lvl9pPr marL="11404763" indent="0">
              <a:buNone/>
              <a:defRPr sz="4989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18344" y="8534887"/>
            <a:ext cx="10233022" cy="1030242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802204" y="6738065"/>
            <a:ext cx="10233022" cy="1796817"/>
          </a:xfrm>
        </p:spPr>
        <p:txBody>
          <a:bodyPr anchor="b">
            <a:noAutofit/>
          </a:bodyPr>
          <a:lstStyle>
            <a:lvl1pPr marL="0" indent="0">
              <a:buNone/>
              <a:defRPr sz="7483" b="0"/>
            </a:lvl1pPr>
            <a:lvl2pPr marL="1425595" indent="0">
              <a:buNone/>
              <a:defRPr sz="6236" b="1"/>
            </a:lvl2pPr>
            <a:lvl3pPr marL="2851191" indent="0">
              <a:buNone/>
              <a:defRPr sz="5613" b="1"/>
            </a:lvl3pPr>
            <a:lvl4pPr marL="4276786" indent="0">
              <a:buNone/>
              <a:defRPr sz="4989" b="1"/>
            </a:lvl4pPr>
            <a:lvl5pPr marL="5702381" indent="0">
              <a:buNone/>
              <a:defRPr sz="4989" b="1"/>
            </a:lvl5pPr>
            <a:lvl6pPr marL="7127977" indent="0">
              <a:buNone/>
              <a:defRPr sz="4989" b="1"/>
            </a:lvl6pPr>
            <a:lvl7pPr marL="8553572" indent="0">
              <a:buNone/>
              <a:defRPr sz="4989" b="1"/>
            </a:lvl7pPr>
            <a:lvl8pPr marL="9979167" indent="0">
              <a:buNone/>
              <a:defRPr sz="4989" b="1"/>
            </a:lvl8pPr>
            <a:lvl9pPr marL="11404763" indent="0">
              <a:buNone/>
              <a:defRPr sz="4989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802204" y="8534887"/>
            <a:ext cx="10233022" cy="1030242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E58E16-40AA-41E4-A4FF-9BEA6A78A973}" type="datetime1">
              <a:rPr lang="ru-RU" smtClean="0"/>
              <a:t>03.11.2022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smtClean="0"/>
              <a:t>Добавить нижний колонтитул</a:t>
            </a: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7F8E3F6-DE14-48B2-B2BC-6FABA9630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963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344" y="1900767"/>
            <a:ext cx="21016885" cy="411832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75D3081-5B82-4D9C-864E-0FF48C8922DF}" type="datetime1">
              <a:rPr lang="ru-RU" smtClean="0"/>
              <a:t>03.11.2022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smtClean="0"/>
              <a:t>Добавить нижний колонтитул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7F8E3F6-DE14-48B2-B2BC-6FABA9630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3894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24F1F8F-3FA7-4DE2-BFC3-204A60A31AF6}" type="datetime1">
              <a:rPr lang="ru-RU" smtClean="0"/>
              <a:t>03.11.2022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smtClean="0"/>
              <a:t>Добавить нижний колонтитул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7F8E3F6-DE14-48B2-B2BC-6FABA9630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926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344" y="4672731"/>
            <a:ext cx="9238118" cy="3986328"/>
          </a:xfrm>
        </p:spPr>
        <p:txBody>
          <a:bodyPr anchor="b">
            <a:normAutofit/>
          </a:bodyPr>
          <a:lstStyle>
            <a:lvl1pPr>
              <a:defRPr sz="6236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4270" y="1605566"/>
            <a:ext cx="11210957" cy="1723173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8344" y="8659057"/>
            <a:ext cx="9238118" cy="8058456"/>
          </a:xfrm>
        </p:spPr>
        <p:txBody>
          <a:bodyPr>
            <a:normAutofit/>
          </a:bodyPr>
          <a:lstStyle>
            <a:lvl1pPr marL="0" indent="0">
              <a:buNone/>
              <a:defRPr sz="4365"/>
            </a:lvl1pPr>
            <a:lvl2pPr marL="1069196" indent="0">
              <a:buNone/>
              <a:defRPr sz="3274"/>
            </a:lvl2pPr>
            <a:lvl3pPr marL="2138393" indent="0">
              <a:buNone/>
              <a:defRPr sz="2806"/>
            </a:lvl3pPr>
            <a:lvl4pPr marL="3207589" indent="0">
              <a:buNone/>
              <a:defRPr sz="2339"/>
            </a:lvl4pPr>
            <a:lvl5pPr marL="4276786" indent="0">
              <a:buNone/>
              <a:defRPr sz="2339"/>
            </a:lvl5pPr>
            <a:lvl6pPr marL="5345982" indent="0">
              <a:buNone/>
              <a:defRPr sz="2339"/>
            </a:lvl6pPr>
            <a:lvl7pPr marL="6415179" indent="0">
              <a:buNone/>
              <a:defRPr sz="2339"/>
            </a:lvl7pPr>
            <a:lvl8pPr marL="7484375" indent="0">
              <a:buNone/>
              <a:defRPr sz="2339"/>
            </a:lvl8pPr>
            <a:lvl9pPr marL="8553572" indent="0">
              <a:buNone/>
              <a:defRPr sz="2339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144496B-DA29-42D1-8823-4C2E233F6E2C}" type="datetime1">
              <a:rPr lang="ru-RU" smtClean="0"/>
              <a:t>03.11.2022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smtClean="0"/>
              <a:t>Добавить нижний колонтитул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7F8E3F6-DE14-48B2-B2BC-6FABA9630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9306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344" y="14968537"/>
            <a:ext cx="21016885" cy="1767121"/>
          </a:xfrm>
        </p:spPr>
        <p:txBody>
          <a:bodyPr anchor="b">
            <a:normAutofit/>
          </a:bodyPr>
          <a:lstStyle>
            <a:lvl1pPr algn="l">
              <a:defRPr sz="7483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018344" y="1900767"/>
            <a:ext cx="21016885" cy="11991162"/>
          </a:xfrm>
        </p:spPr>
        <p:txBody>
          <a:bodyPr anchor="t">
            <a:normAutofit/>
          </a:bodyPr>
          <a:lstStyle>
            <a:lvl1pPr marL="0" indent="0" algn="ctr">
              <a:buNone/>
              <a:defRPr sz="4989"/>
            </a:lvl1pPr>
            <a:lvl2pPr marL="1425595" indent="0">
              <a:buNone/>
              <a:defRPr sz="4989"/>
            </a:lvl2pPr>
            <a:lvl3pPr marL="2851191" indent="0">
              <a:buNone/>
              <a:defRPr sz="4989"/>
            </a:lvl3pPr>
            <a:lvl4pPr marL="4276786" indent="0">
              <a:buNone/>
              <a:defRPr sz="4989"/>
            </a:lvl4pPr>
            <a:lvl5pPr marL="5702381" indent="0">
              <a:buNone/>
              <a:defRPr sz="4989"/>
            </a:lvl5pPr>
            <a:lvl6pPr marL="7127977" indent="0">
              <a:buNone/>
              <a:defRPr sz="4989"/>
            </a:lvl6pPr>
            <a:lvl7pPr marL="8553572" indent="0">
              <a:buNone/>
              <a:defRPr sz="4989"/>
            </a:lvl7pPr>
            <a:lvl8pPr marL="9979167" indent="0">
              <a:buNone/>
              <a:defRPr sz="4989"/>
            </a:lvl8pPr>
            <a:lvl9pPr marL="11404763" indent="0">
              <a:buNone/>
              <a:defRPr sz="4989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8344" y="16735658"/>
            <a:ext cx="21016885" cy="2101644"/>
          </a:xfrm>
        </p:spPr>
        <p:txBody>
          <a:bodyPr>
            <a:normAutofit/>
          </a:bodyPr>
          <a:lstStyle>
            <a:lvl1pPr marL="0" indent="0">
              <a:buNone/>
              <a:defRPr sz="3742"/>
            </a:lvl1pPr>
            <a:lvl2pPr marL="1425595" indent="0">
              <a:buNone/>
              <a:defRPr sz="3742"/>
            </a:lvl2pPr>
            <a:lvl3pPr marL="2851191" indent="0">
              <a:buNone/>
              <a:defRPr sz="3118"/>
            </a:lvl3pPr>
            <a:lvl4pPr marL="4276786" indent="0">
              <a:buNone/>
              <a:defRPr sz="2806"/>
            </a:lvl4pPr>
            <a:lvl5pPr marL="5702381" indent="0">
              <a:buNone/>
              <a:defRPr sz="2806"/>
            </a:lvl5pPr>
            <a:lvl6pPr marL="7127977" indent="0">
              <a:buNone/>
              <a:defRPr sz="2806"/>
            </a:lvl6pPr>
            <a:lvl7pPr marL="8553572" indent="0">
              <a:buNone/>
              <a:defRPr sz="2806"/>
            </a:lvl7pPr>
            <a:lvl8pPr marL="9979167" indent="0">
              <a:buNone/>
              <a:defRPr sz="2806"/>
            </a:lvl8pPr>
            <a:lvl9pPr marL="11404763" indent="0">
              <a:buNone/>
              <a:defRPr sz="2806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40575E8-20DE-4252-9577-F47C50C1B37A}" type="datetime1">
              <a:rPr lang="ru-RU" smtClean="0"/>
              <a:t>03.11.2022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smtClean="0"/>
              <a:t>Добавить нижний колонтитул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7F8E3F6-DE14-48B2-B2BC-6FABA9630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9564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28032" y="-26402"/>
            <a:ext cx="30360652" cy="21436429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18346" y="1900767"/>
            <a:ext cx="21016881" cy="41183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8344" y="6736841"/>
            <a:ext cx="21016885" cy="121004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896472" y="18837307"/>
            <a:ext cx="2265118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29BD460F-BF29-45B1-9B3A-A20D54FADEC1}" type="datetime1">
              <a:rPr lang="ru-RU" smtClean="0"/>
              <a:t>03.11.2022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8346" y="18837307"/>
            <a:ext cx="15306375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ru-RU" smtClean="0"/>
              <a:t>Добавить нижний колонтитул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37920" y="18837307"/>
            <a:ext cx="1697312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6">
                <a:solidFill>
                  <a:schemeClr val="accent1"/>
                </a:solidFill>
              </a:defRPr>
            </a:lvl1pPr>
          </a:lstStyle>
          <a:p>
            <a:pPr rtl="0"/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8" name="Прямоугольник 17"/>
          <p:cNvSpPr/>
          <p:nvPr userDrawn="1"/>
        </p:nvSpPr>
        <p:spPr bwMode="white">
          <a:xfrm>
            <a:off x="0" y="0"/>
            <a:ext cx="30275213" cy="42767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2120" dirty="0"/>
          </a:p>
        </p:txBody>
      </p:sp>
      <p:sp>
        <p:nvSpPr>
          <p:cNvPr id="19" name="Прямоугольник 18"/>
          <p:cNvSpPr/>
          <p:nvPr userDrawn="1"/>
        </p:nvSpPr>
        <p:spPr>
          <a:xfrm>
            <a:off x="0" y="4276727"/>
            <a:ext cx="30275213" cy="25625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2120" dirty="0"/>
          </a:p>
        </p:txBody>
      </p:sp>
      <p:sp>
        <p:nvSpPr>
          <p:cNvPr id="20" name="Прямоугольник 19"/>
          <p:cNvSpPr/>
          <p:nvPr userDrawn="1"/>
        </p:nvSpPr>
        <p:spPr>
          <a:xfrm>
            <a:off x="0" y="4499375"/>
            <a:ext cx="30275213" cy="25625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2120" dirty="0"/>
          </a:p>
        </p:txBody>
      </p:sp>
    </p:spTree>
    <p:extLst>
      <p:ext uri="{BB962C8B-B14F-4D97-AF65-F5344CB8AC3E}">
        <p14:creationId xmlns:p14="http://schemas.microsoft.com/office/powerpoint/2010/main" val="1888527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0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1425595" rtl="0" eaLnBrk="1" latinLnBrk="0" hangingPunct="1">
        <a:spcBef>
          <a:spcPct val="0"/>
        </a:spcBef>
        <a:buNone/>
        <a:defRPr sz="11225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069196" indent="-1069196" algn="l" defTabSz="1425595" rtl="0" eaLnBrk="1" latinLnBrk="0" hangingPunct="1">
        <a:spcBef>
          <a:spcPts val="3118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561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316592" indent="-890997" algn="l" defTabSz="1425595" rtl="0" eaLnBrk="1" latinLnBrk="0" hangingPunct="1">
        <a:spcBef>
          <a:spcPts val="3118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498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3563988" indent="-712798" algn="l" defTabSz="1425595" rtl="0" eaLnBrk="1" latinLnBrk="0" hangingPunct="1">
        <a:spcBef>
          <a:spcPts val="3118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4365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4989584" indent="-712798" algn="l" defTabSz="1425595" rtl="0" eaLnBrk="1" latinLnBrk="0" hangingPunct="1">
        <a:spcBef>
          <a:spcPts val="3118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374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6415179" indent="-712798" algn="l" defTabSz="1425595" rtl="0" eaLnBrk="1" latinLnBrk="0" hangingPunct="1">
        <a:spcBef>
          <a:spcPts val="3118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374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7840774" indent="-712798" algn="l" defTabSz="1425595" rtl="0" eaLnBrk="1" latinLnBrk="0" hangingPunct="1">
        <a:spcBef>
          <a:spcPts val="3118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374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266370" indent="-712798" algn="l" defTabSz="1425595" rtl="0" eaLnBrk="1" latinLnBrk="0" hangingPunct="1">
        <a:spcBef>
          <a:spcPts val="3118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374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0691965" indent="-712798" algn="l" defTabSz="1425595" rtl="0" eaLnBrk="1" latinLnBrk="0" hangingPunct="1">
        <a:spcBef>
          <a:spcPts val="3118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374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117560" indent="-712798" algn="l" defTabSz="1425595" rtl="0" eaLnBrk="1" latinLnBrk="0" hangingPunct="1">
        <a:spcBef>
          <a:spcPts val="3118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374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95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1pPr>
      <a:lvl2pPr marL="1425595" algn="l" defTabSz="1425595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2pPr>
      <a:lvl3pPr marL="2851191" algn="l" defTabSz="1425595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3pPr>
      <a:lvl4pPr marL="4276786" algn="l" defTabSz="1425595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4pPr>
      <a:lvl5pPr marL="5702381" algn="l" defTabSz="1425595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5pPr>
      <a:lvl6pPr marL="7127977" algn="l" defTabSz="1425595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6pPr>
      <a:lvl7pPr marL="8553572" algn="l" defTabSz="1425595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7pPr>
      <a:lvl8pPr marL="9979167" algn="l" defTabSz="1425595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8pPr>
      <a:lvl9pPr marL="11404763" algn="l" defTabSz="1425595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735" userDrawn="1">
          <p15:clr>
            <a:srgbClr val="F26B43"/>
          </p15:clr>
        </p15:guide>
        <p15:guide id="2" pos="953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emf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6750" y="8134350"/>
            <a:ext cx="18021300" cy="5200278"/>
          </a:xfrm>
        </p:spPr>
        <p:txBody>
          <a:bodyPr rtlCol="0">
            <a:noAutofit/>
          </a:bodyPr>
          <a:lstStyle/>
          <a:p>
            <a:pPr algn="just"/>
            <a:r>
              <a:rPr lang="ru-RU" sz="7946" b="1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Комплексная схема организации дорожного движения на территории </a:t>
            </a:r>
            <a:r>
              <a:rPr lang="ru-RU" sz="7946" b="1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Атяшевского </a:t>
            </a:r>
            <a:r>
              <a:rPr lang="ru-RU" sz="7946" b="1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района Республики Мордовия</a:t>
            </a:r>
          </a:p>
        </p:txBody>
      </p:sp>
      <p:pic>
        <p:nvPicPr>
          <p:cNvPr id="5" name="Рисунок 4" descr="Улица города с размытием от движения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71" r="10171"/>
          <a:stretch>
            <a:fillRect/>
          </a:stretch>
        </p:blipFill>
        <p:spPr/>
      </p:pic>
      <p:sp>
        <p:nvSpPr>
          <p:cNvPr id="3" name="TextBox 2"/>
          <p:cNvSpPr txBox="1"/>
          <p:nvPr/>
        </p:nvSpPr>
        <p:spPr>
          <a:xfrm>
            <a:off x="5789423" y="18859579"/>
            <a:ext cx="106614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Санкт-Петербург</a:t>
            </a:r>
            <a:endParaRPr lang="ru-RU" sz="4800" dirty="0">
              <a:solidFill>
                <a:schemeClr val="tx2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b="1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</a:t>
            </a:r>
            <a:endParaRPr lang="ru-RU" sz="4800" dirty="0">
              <a:solidFill>
                <a:schemeClr val="tx2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145" y="752249"/>
            <a:ext cx="1965247" cy="22005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72469" y="752249"/>
            <a:ext cx="13077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 с ограниченной ответственностью «Алвиком»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595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14851" y="13077763"/>
            <a:ext cx="18260363" cy="6817140"/>
          </a:xfrm>
          <a:prstGeom prst="rect">
            <a:avLst/>
          </a:prstGeom>
        </p:spPr>
      </p:pic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504124604"/>
              </p:ext>
            </p:extLst>
          </p:nvPr>
        </p:nvGraphicFramePr>
        <p:xfrm>
          <a:off x="0" y="4780463"/>
          <a:ext cx="16953332" cy="8297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3077763"/>
            <a:ext cx="12014849" cy="862780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02415" y="4780463"/>
            <a:ext cx="16793185" cy="3659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4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C5E4FA-2D3C-4086-A755-EC7710E07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640" y="11148126"/>
            <a:ext cx="26254286" cy="3867187"/>
          </a:xfrm>
        </p:spPr>
        <p:txBody>
          <a:bodyPr>
            <a:noAutofit/>
          </a:bodyPr>
          <a:lstStyle/>
          <a:p>
            <a:pPr algn="just"/>
            <a:r>
              <a:rPr lang="ru-RU" sz="8940" b="1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мероприятий по организации дорожного </a:t>
            </a:r>
            <a:r>
              <a:rPr lang="ru-RU" sz="8940" b="1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 Атяшевского муниципального района Республика Мордовия</a:t>
            </a:r>
            <a:endParaRPr lang="ru-RU" sz="8940" b="1" dirty="0">
              <a:solidFill>
                <a:schemeClr val="tx2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 rotWithShape="1">
          <a:blip r:embed="rId2"/>
          <a:srcRect l="22651" t="16082" r="2133" b="31314"/>
          <a:stretch/>
        </p:blipFill>
        <p:spPr bwMode="auto">
          <a:xfrm>
            <a:off x="7730252" y="5222353"/>
            <a:ext cx="11931662" cy="556382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63521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B3D895-C460-44B4-914D-E2821349F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2441" y="951187"/>
            <a:ext cx="23841730" cy="1542481"/>
          </a:xfrm>
        </p:spPr>
        <p:txBody>
          <a:bodyPr>
            <a:normAutofit/>
          </a:bodyPr>
          <a:lstStyle/>
          <a:p>
            <a:pPr algn="ctr"/>
            <a:r>
              <a:rPr lang="ru-RU" sz="6953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движения маршрутных транспортных средств</a:t>
            </a:r>
          </a:p>
        </p:txBody>
      </p:sp>
      <p:graphicFrame>
        <p:nvGraphicFramePr>
          <p:cNvPr id="9" name="Объект 8">
            <a:extLst>
              <a:ext uri="{FF2B5EF4-FFF2-40B4-BE49-F238E27FC236}">
                <a16:creationId xmlns:a16="http://schemas.microsoft.com/office/drawing/2014/main" id="{169451F5-9C62-DD02-5A3D-47A1917EDF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6314371"/>
              </p:ext>
            </p:extLst>
          </p:nvPr>
        </p:nvGraphicFramePr>
        <p:xfrm>
          <a:off x="16890931" y="9864566"/>
          <a:ext cx="13047519" cy="4502785"/>
        </p:xfrm>
        <a:graphic>
          <a:graphicData uri="http://schemas.openxmlformats.org/drawingml/2006/table">
            <a:tbl>
              <a:tblPr firstRow="1" firstCol="1" bandRow="1"/>
              <a:tblGrid>
                <a:gridCol w="722555">
                  <a:extLst>
                    <a:ext uri="{9D8B030D-6E8A-4147-A177-3AD203B41FA5}">
                      <a16:colId xmlns:a16="http://schemas.microsoft.com/office/drawing/2014/main" val="3719524231"/>
                    </a:ext>
                  </a:extLst>
                </a:gridCol>
                <a:gridCol w="8289287">
                  <a:extLst>
                    <a:ext uri="{9D8B030D-6E8A-4147-A177-3AD203B41FA5}">
                      <a16:colId xmlns:a16="http://schemas.microsoft.com/office/drawing/2014/main" val="2724829059"/>
                    </a:ext>
                  </a:extLst>
                </a:gridCol>
                <a:gridCol w="4035677">
                  <a:extLst>
                    <a:ext uri="{9D8B030D-6E8A-4147-A177-3AD203B41FA5}">
                      <a16:colId xmlns:a16="http://schemas.microsoft.com/office/drawing/2014/main" val="2266015737"/>
                    </a:ext>
                  </a:extLst>
                </a:gridCol>
              </a:tblGrid>
              <a:tr h="14670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500" b="1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27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500" b="1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п/п</a:t>
                      </a:r>
                      <a:endParaRPr lang="ru-RU" sz="27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500" b="1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мероприятия</a:t>
                      </a:r>
                      <a:endParaRPr lang="ru-RU" sz="27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500" b="1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Срок реализации</a:t>
                      </a:r>
                      <a:endParaRPr lang="ru-RU" sz="270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0411600"/>
                  </a:ext>
                </a:extLst>
              </a:tr>
              <a:tr h="99734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50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270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5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Обустройство и реконструкция остановок общественного транспорта в соответствие со стандартами РФ</a:t>
                      </a:r>
                      <a:endParaRPr lang="ru-RU" sz="27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5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2023-2027</a:t>
                      </a:r>
                      <a:endParaRPr lang="ru-RU" sz="27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6563762"/>
                  </a:ext>
                </a:extLst>
              </a:tr>
              <a:tr h="8098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50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270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5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Разработка Проекта оптимизации общественного транспорта н</a:t>
                      </a:r>
                      <a:r>
                        <a:rPr lang="ru-RU" sz="25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а территории </a:t>
                      </a:r>
                      <a:r>
                        <a:rPr lang="ru-RU" sz="25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Атяшевского района</a:t>
                      </a:r>
                      <a:endParaRPr lang="ru-RU" sz="27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5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2023-2027</a:t>
                      </a:r>
                      <a:endParaRPr lang="ru-RU" sz="27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7088561"/>
                  </a:ext>
                </a:extLst>
              </a:tr>
              <a:tr h="12147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50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270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5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Реализация мероприятий по созданию без барьерной среды для лиц с ограниченными физическими возможностями на существующих остановочных пунктах</a:t>
                      </a:r>
                      <a:endParaRPr lang="ru-RU" sz="27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5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2023-2027</a:t>
                      </a:r>
                      <a:endParaRPr lang="ru-RU" sz="27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795891"/>
                  </a:ext>
                </a:extLst>
              </a:tr>
            </a:tbl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029C548-588E-446C-8518-E43381D75584}"/>
              </a:ext>
            </a:extLst>
          </p:cNvPr>
          <p:cNvSpPr/>
          <p:nvPr/>
        </p:nvSpPr>
        <p:spPr>
          <a:xfrm>
            <a:off x="652722" y="6087362"/>
            <a:ext cx="15137606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4800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 реконструкции, в зависимости от расположения остановочного комплекса, обустройство следует выполнять в соответствии со схемой</a:t>
            </a:r>
            <a:endParaRPr lang="ru-RU" sz="4800" dirty="0">
              <a:solidFill>
                <a:schemeClr val="tx2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B98D968-E80F-43AA-AF31-E94796FEEF6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5" r="885"/>
          <a:stretch>
            <a:fillRect/>
          </a:stretch>
        </p:blipFill>
        <p:spPr>
          <a:xfrm>
            <a:off x="862272" y="8922216"/>
            <a:ext cx="15490817" cy="928282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36F49B9-AE69-491D-9801-BB78DBC9CB09}"/>
              </a:ext>
            </a:extLst>
          </p:cNvPr>
          <p:cNvSpPr/>
          <p:nvPr/>
        </p:nvSpPr>
        <p:spPr>
          <a:xfrm>
            <a:off x="17602676" y="6254015"/>
            <a:ext cx="1233577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Перечень мероприятий по оптимизации системы пассажирских перевозок на территории </a:t>
            </a:r>
            <a:r>
              <a:rPr lang="ru-RU" sz="4800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Атяшевского района в </a:t>
            </a:r>
            <a:r>
              <a:rPr lang="ru-RU" sz="4800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рамках КСОДД</a:t>
            </a:r>
            <a:endParaRPr lang="ru-RU" sz="4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76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9232E6-6F1A-4B82-B4CA-A1737AFAB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1388" y="1343609"/>
            <a:ext cx="28697437" cy="1660744"/>
          </a:xfrm>
        </p:spPr>
        <p:txBody>
          <a:bodyPr>
            <a:normAutofit/>
          </a:bodyPr>
          <a:lstStyle/>
          <a:p>
            <a:pPr algn="ctr"/>
            <a:r>
              <a:rPr lang="ru-RU" sz="6953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благоприятных условий для движения инвалидов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0159445-C82B-4B57-BB8D-7EE6298296C0}"/>
              </a:ext>
            </a:extLst>
          </p:cNvPr>
          <p:cNvSpPr/>
          <p:nvPr/>
        </p:nvSpPr>
        <p:spPr>
          <a:xfrm>
            <a:off x="222325" y="14409058"/>
            <a:ext cx="1196974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Перечень мероприятий по улучшению условий для инвалидов и других маломобильных групп населения на территории </a:t>
            </a:r>
            <a:r>
              <a:rPr lang="ru-RU" sz="4800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муниципального района</a:t>
            </a:r>
            <a:endParaRPr lang="ru-RU" sz="4800" dirty="0">
              <a:solidFill>
                <a:schemeClr val="tx2"/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2FC10DC-7B1E-E9A7-D7B4-4B64E80BAC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325" y="5116347"/>
            <a:ext cx="11969747" cy="898007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0793950"/>
              </p:ext>
            </p:extLst>
          </p:nvPr>
        </p:nvGraphicFramePr>
        <p:xfrm>
          <a:off x="12328003" y="5124645"/>
          <a:ext cx="17290821" cy="13849156"/>
        </p:xfrm>
        <a:graphic>
          <a:graphicData uri="http://schemas.openxmlformats.org/drawingml/2006/table">
            <a:tbl>
              <a:tblPr firstRow="1" firstCol="1" bandRow="1"/>
              <a:tblGrid>
                <a:gridCol w="835694">
                  <a:extLst>
                    <a:ext uri="{9D8B030D-6E8A-4147-A177-3AD203B41FA5}">
                      <a16:colId xmlns:a16="http://schemas.microsoft.com/office/drawing/2014/main" val="3748785830"/>
                    </a:ext>
                  </a:extLst>
                </a:gridCol>
                <a:gridCol w="4255949">
                  <a:extLst>
                    <a:ext uri="{9D8B030D-6E8A-4147-A177-3AD203B41FA5}">
                      <a16:colId xmlns:a16="http://schemas.microsoft.com/office/drawing/2014/main" val="3065215377"/>
                    </a:ext>
                  </a:extLst>
                </a:gridCol>
                <a:gridCol w="7697629">
                  <a:extLst>
                    <a:ext uri="{9D8B030D-6E8A-4147-A177-3AD203B41FA5}">
                      <a16:colId xmlns:a16="http://schemas.microsoft.com/office/drawing/2014/main" val="1787760575"/>
                    </a:ext>
                  </a:extLst>
                </a:gridCol>
                <a:gridCol w="4501549">
                  <a:extLst>
                    <a:ext uri="{9D8B030D-6E8A-4147-A177-3AD203B41FA5}">
                      <a16:colId xmlns:a16="http://schemas.microsoft.com/office/drawing/2014/main" val="3205810563"/>
                    </a:ext>
                  </a:extLst>
                </a:gridCol>
              </a:tblGrid>
              <a:tr h="7486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2593" marR="122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2593" marR="122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Адрес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2593" marR="122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Мероприятия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2593" marR="122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231247"/>
                  </a:ext>
                </a:extLst>
              </a:tr>
              <a:tr h="187150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2593" marR="122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Отделение почтовой связи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2593" marR="122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рп. Атяшево, Центральная улица, д. 10</a:t>
                      </a:r>
                      <a:b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2593" marR="122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Обустройство тротуаров и пешеходных дорожек тактильной плиткой согласно ОДМ 218.2.007-2011 и СП 59.13330.2012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2593" marR="122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49491"/>
                  </a:ext>
                </a:extLst>
              </a:tr>
              <a:tr h="187150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2593" marR="122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Отделение почтовой связи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2593" marR="122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рп. Атяшево, Центральная улица, д. 17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2593" marR="122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Обустройство тротуаров и пешеходных дорожек тактильной плиткой согласно ОДМ 218.2.007-2011 и СП 59.13330.2012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2593" marR="122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2293522"/>
                  </a:ext>
                </a:extLst>
              </a:tr>
              <a:tr h="187150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2593" marR="122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МАУК «Центр национальной культуры и ремесел»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2593" marR="122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рп. Атяшево, улица Ленина, д.30А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2593" marR="122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Обустройство тротуаров и пешеходных дорожек тактильной плиткой согласно ОДМ 218.2.007-2011 и СП 59.13330.2012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2593" marR="122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4494266"/>
                  </a:ext>
                </a:extLst>
              </a:tr>
              <a:tr h="187150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2593" marR="122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ГБУЗ РМ «</a:t>
                      </a:r>
                      <a:r>
                        <a:rPr lang="ru-RU" sz="1700" dirty="0" err="1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Атяшевская</a:t>
                      </a:r>
                      <a:r>
                        <a:rPr lang="ru-RU" sz="170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РБ»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2593" marR="122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рп. Атяшево, Первомайская улица, д.34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2593" marR="122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Обустройство тротуаров и пешеходных дорожек тактильной плиткой согласно ОДМ 218.2.007-2011 и СП 59.13330.2012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2593" marR="122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8259420"/>
                  </a:ext>
                </a:extLst>
              </a:tr>
              <a:tr h="187150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2593" marR="122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Администрация Атяшевского муниципального района Республики Мордовия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2593" marR="122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рп. Атяшево, Центральная улица, д. 8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2593" marR="122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Обустройство тротуаров и пешеходных дорожек тактильной плиткой согласно ОДМ 218.2.007-2011 и СП 59.13330.2012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2593" marR="122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9079573"/>
                  </a:ext>
                </a:extLst>
              </a:tr>
              <a:tr h="187150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2593" marR="122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Администрация Атяшевского городского поселения Республики Мордовия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2593" marR="122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рп. Атяшево, Центральная улица, д. 10</a:t>
                      </a:r>
                      <a:b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2593" marR="122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Обустройство тротуаров и пешеходных дорожек тактильной плиткой согласно ОДМ 218.2.007-2011 и СП 59.13330.2012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2593" marR="122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1159828"/>
                  </a:ext>
                </a:extLst>
              </a:tr>
              <a:tr h="187150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2593" marR="122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Отделение Сбербанка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2593" marR="122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рп. Атяшево, улица Горюнова, д.3</a:t>
                      </a:r>
                      <a:br>
                        <a:rPr lang="ru-RU" sz="1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2593" marR="122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Обустройство тротуаров и пешеходных дорожек тактильной плиткой согласно ОДМ 218.2.007-2011 и СП 59.13330.2012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2593" marR="122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917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873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B3D895-C460-44B4-914D-E2821349F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8887" y="1030966"/>
            <a:ext cx="21016881" cy="4118328"/>
          </a:xfrm>
        </p:spPr>
        <p:txBody>
          <a:bodyPr>
            <a:normAutofit/>
          </a:bodyPr>
          <a:lstStyle/>
          <a:p>
            <a:pPr algn="ctr"/>
            <a:r>
              <a:rPr lang="ru-RU" sz="6953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маршрутов движения детей к образовательным организациям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CFC031C-501C-4FF3-A395-E2530554114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5"/>
          <a:stretch>
            <a:fillRect/>
          </a:stretch>
        </p:blipFill>
        <p:spPr>
          <a:xfrm>
            <a:off x="808620" y="6261190"/>
            <a:ext cx="14221830" cy="783580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A9523B7-9BD1-4D00-9C69-E1252CDBDBC5}"/>
              </a:ext>
            </a:extLst>
          </p:cNvPr>
          <p:cNvSpPr/>
          <p:nvPr/>
        </p:nvSpPr>
        <p:spPr>
          <a:xfrm>
            <a:off x="14582100" y="5991675"/>
            <a:ext cx="13322134" cy="7837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987"/>
              </a:spcAft>
            </a:pPr>
            <a:r>
              <a:rPr lang="ru-RU" sz="3476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В </a:t>
            </a:r>
            <a:r>
              <a:rPr lang="ru-RU" sz="3476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Атяшевском районе </a:t>
            </a:r>
            <a:r>
              <a:rPr lang="ru-RU" sz="3476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достаточно </a:t>
            </a:r>
            <a:r>
              <a:rPr lang="ru-RU" sz="3476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обеспечена безопасность движения детей до детских образовательных учреждений, однако дополнительно требуется следующие мероприятия: </a:t>
            </a:r>
            <a:endParaRPr lang="ru-RU" sz="3476" dirty="0">
              <a:solidFill>
                <a:schemeClr val="tx2">
                  <a:lumMod val="95000"/>
                  <a:lumOff val="5000"/>
                </a:schemeClr>
              </a:solidFill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851489" indent="-851489" algn="just">
              <a:buFont typeface="Symbol" panose="05050102010706020507" pitchFamily="18" charset="2"/>
              <a:buChar char=""/>
            </a:pPr>
            <a:r>
              <a:rPr lang="ru-RU" sz="3476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устройство искусственных дорожных неровностей с установкой знаков 5.20 «Искусственная неровность»;</a:t>
            </a:r>
            <a:endParaRPr lang="ru-RU" sz="3476" dirty="0">
              <a:solidFill>
                <a:schemeClr val="tx2">
                  <a:lumMod val="95000"/>
                  <a:lumOff val="5000"/>
                </a:schemeClr>
              </a:solidFill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851489" indent="-851489" algn="just">
              <a:buFont typeface="Symbol" panose="05050102010706020507" pitchFamily="18" charset="2"/>
              <a:buChar char=""/>
            </a:pPr>
            <a:r>
              <a:rPr lang="ru-RU" sz="3476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установка знаков 1.23 «Дети», 3.24 (ограничение скорости до 40 км. /ч.) за 200 м. до пешеходного перехода; </a:t>
            </a:r>
            <a:endParaRPr lang="ru-RU" sz="3476" dirty="0">
              <a:solidFill>
                <a:schemeClr val="tx2">
                  <a:lumMod val="95000"/>
                  <a:lumOff val="5000"/>
                </a:schemeClr>
              </a:solidFill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851489" indent="-851489" algn="just">
              <a:buFont typeface="Symbol" panose="05050102010706020507" pitchFamily="18" charset="2"/>
              <a:buChar char=""/>
            </a:pPr>
            <a:r>
              <a:rPr lang="ru-RU" sz="3476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за 100 м. до пешеходного перехода установка знаков 1.23 «Дети» и 8.2.1 «Зона действия»; </a:t>
            </a:r>
            <a:endParaRPr lang="ru-RU" sz="3476" dirty="0">
              <a:solidFill>
                <a:schemeClr val="tx2">
                  <a:lumMod val="95000"/>
                  <a:lumOff val="5000"/>
                </a:schemeClr>
              </a:solidFill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851489" indent="-851489" algn="just">
              <a:buFont typeface="Symbol" panose="05050102010706020507" pitchFamily="18" charset="2"/>
              <a:buChar char=""/>
            </a:pPr>
            <a:r>
              <a:rPr lang="ru-RU" sz="3476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за 50 м. до пешеходного перехода устройство знаков 1.17 «Искусственная неровность», 3.24 (ограничение скорости до 20 км./ч.);</a:t>
            </a:r>
            <a:endParaRPr lang="ru-RU" sz="3476" dirty="0">
              <a:solidFill>
                <a:schemeClr val="tx2">
                  <a:lumMod val="95000"/>
                  <a:lumOff val="5000"/>
                </a:schemeClr>
              </a:solidFill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851489" indent="-851489" algn="just">
              <a:buFont typeface="Symbol" panose="05050102010706020507" pitchFamily="18" charset="2"/>
              <a:buChar char=""/>
            </a:pPr>
            <a:r>
              <a:rPr lang="ru-RU" sz="3476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устройство перильных ограждений по 50 м. с каждой стороны от пешеходного перехода:</a:t>
            </a:r>
            <a:endParaRPr lang="ru-RU" sz="3476" dirty="0">
              <a:solidFill>
                <a:schemeClr val="tx2">
                  <a:lumMod val="95000"/>
                  <a:lumOff val="5000"/>
                </a:schemeClr>
              </a:solidFill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316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9232E6-6F1A-4B82-B4CA-A1737AFAB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687" y="557956"/>
            <a:ext cx="28622574" cy="2574709"/>
          </a:xfrm>
        </p:spPr>
        <p:txBody>
          <a:bodyPr>
            <a:noAutofit/>
          </a:bodyPr>
          <a:lstStyle/>
          <a:p>
            <a:pPr algn="ctr"/>
            <a:r>
              <a:rPr lang="ru-RU" sz="695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сети дорог, дорог или участков дорог, локально-реконструкционным мероприятиям, повышающим эффективность функционирования сети дорог в целом</a:t>
            </a:r>
            <a:endParaRPr lang="ru-RU" sz="6953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A9FC72-7DEE-4E04-9D05-2E42330160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4027" y="6718191"/>
            <a:ext cx="26851894" cy="10785544"/>
          </a:xfrm>
        </p:spPr>
        <p:txBody>
          <a:bodyPr numCol="2"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мероприятий, направленных на увеличение пропускной способности в </a:t>
            </a:r>
            <a:r>
              <a:rPr lang="ru-RU" dirty="0" smtClean="0">
                <a:solidFill>
                  <a:schemeClr val="tx2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Атяшевском районе</a:t>
            </a:r>
            <a:r>
              <a:rPr lang="ru-RU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2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u="sng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 и реконструкция автомобильных дорог: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выходящей в данное полукольцевое направление.</a:t>
            </a:r>
          </a:p>
          <a:p>
            <a:pPr algn="just"/>
            <a:r>
              <a:rPr lang="ru-RU" b="1" u="sng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мероприятия: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Асфальтирование грунтовых автомобильных дорог</a:t>
            </a:r>
          </a:p>
          <a:p>
            <a:pPr lvl="0" algn="just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Текущий ремонт автомобильных дорог общего пользования местного значения и искусственных сооружений (по проекту ежегодно)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207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508327-6F4A-4BC8-BDAF-39DC78E8E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5296" y="776817"/>
            <a:ext cx="21016881" cy="4118328"/>
          </a:xfrm>
        </p:spPr>
        <p:txBody>
          <a:bodyPr>
            <a:normAutofit/>
          </a:bodyPr>
          <a:lstStyle/>
          <a:p>
            <a:pPr algn="ctr"/>
            <a:r>
              <a:rPr lang="ru-RU" sz="6953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эффект от внедрения мероприятий по организации дорожного движения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9726" y="6304496"/>
            <a:ext cx="20365501" cy="10939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12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4162419" y="6716421"/>
            <a:ext cx="29136969" cy="5133261"/>
          </a:xfrm>
        </p:spPr>
        <p:txBody>
          <a:bodyPr rtlCol="0"/>
          <a:lstStyle/>
          <a:p>
            <a:pPr rtl="0"/>
            <a:r>
              <a:rPr lang="ru-RU" dirty="0"/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1636679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38C28951-CFA0-44BA-8DB7-AFDBE0E2B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9566976"/>
            <a:ext cx="27717750" cy="3867187"/>
          </a:xfrm>
        </p:spPr>
        <p:txBody>
          <a:bodyPr>
            <a:normAutofit/>
          </a:bodyPr>
          <a:lstStyle/>
          <a:p>
            <a:pPr algn="just"/>
            <a:r>
              <a:rPr lang="ru-RU" sz="8000" b="1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существующей дорожно-транспортной </a:t>
            </a:r>
            <a:r>
              <a:rPr lang="ru-RU" sz="8000" b="1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 </a:t>
            </a:r>
            <a:r>
              <a:rPr lang="ru-RU" sz="8000" b="1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Атяшевского муниципального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616965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524CC6-7FD3-49B7-A567-D383E1EEE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543" y="1066264"/>
            <a:ext cx="29242309" cy="2333332"/>
          </a:xfrm>
        </p:spPr>
        <p:txBody>
          <a:bodyPr>
            <a:normAutofit/>
          </a:bodyPr>
          <a:lstStyle/>
          <a:p>
            <a:pPr algn="ctr"/>
            <a:r>
              <a:rPr lang="ru-RU" sz="6953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территории в структуре пространственной организации субъекта Российской Федерации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CCA749C-5D09-4408-84EC-8167F954F2DA}"/>
              </a:ext>
            </a:extLst>
          </p:cNvPr>
          <p:cNvSpPr/>
          <p:nvPr/>
        </p:nvSpPr>
        <p:spPr>
          <a:xfrm>
            <a:off x="12101520" y="5799896"/>
            <a:ext cx="17833992" cy="10707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973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973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Атяшевский </a:t>
            </a:r>
            <a:r>
              <a:rPr lang="ru-RU" sz="3973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 был образован 16 июля 1928 года. Площадь района составляет 1096 кв. км, расположен в восточной части Республики Мордовия, на севере граничит с. </a:t>
            </a:r>
            <a:r>
              <a:rPr lang="ru-RU" sz="3973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Ардатовским</a:t>
            </a:r>
            <a:r>
              <a:rPr lang="ru-RU" sz="3973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юго-востоке – с. Дубенским, на юге – с. </a:t>
            </a:r>
            <a:r>
              <a:rPr lang="ru-RU" sz="3973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Чамзинским</a:t>
            </a:r>
            <a:r>
              <a:rPr lang="ru-RU" sz="3973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западе – с. </a:t>
            </a:r>
            <a:r>
              <a:rPr lang="ru-RU" sz="3973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Ичалковским</a:t>
            </a:r>
            <a:r>
              <a:rPr lang="ru-RU" sz="3973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на востоке с. Сурским районом Ульяновской области. </a:t>
            </a:r>
          </a:p>
          <a:p>
            <a:pPr algn="just"/>
            <a:r>
              <a:rPr lang="ru-RU" sz="3973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Административно-территориальное </a:t>
            </a:r>
            <a:r>
              <a:rPr lang="ru-RU" sz="3973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деление Атяшевского муниципального района представлено 1 городским и 6 сельскими поселениями, объединяющими 54 сельских населенных пункта. Атяшевский муниципальный район занимает 4,19% территории Республики Мордовия. Здесь проживает 2,1% населения республики. Численность постоянного населения на 1 января 2022 года составила 15688 человек. В общей численности население в трудоспособном возрасте – 50,8%, моложе трудоспособного возраста – 14,8%, старше трудоспособного возраста – 34,4%. </a:t>
            </a:r>
          </a:p>
          <a:p>
            <a:pPr algn="just">
              <a:lnSpc>
                <a:spcPct val="150000"/>
              </a:lnSpc>
            </a:pPr>
            <a:endParaRPr lang="ru-RU" sz="3476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endParaRPr lang="ru-RU" sz="12120" dirty="0"/>
          </a:p>
        </p:txBody>
      </p:sp>
      <p:pic>
        <p:nvPicPr>
          <p:cNvPr id="6" name="Рисунок 5" descr="D:\ООО Алвиком\Проекты\В работе\КСОДД\2022\Атяшевский МР\Данные по Атяшевскому р-у\Атяшевский район КСОДД\Атяшевский район КСОДД\Граница района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73" y="5799896"/>
            <a:ext cx="11855547" cy="78585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2220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5A4A65-D7D6-422E-9EC8-B9A64CFA7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5163" y="1019758"/>
            <a:ext cx="26609073" cy="2574709"/>
          </a:xfrm>
        </p:spPr>
        <p:txBody>
          <a:bodyPr>
            <a:normAutofit/>
          </a:bodyPr>
          <a:lstStyle/>
          <a:p>
            <a:pPr algn="ctr"/>
            <a:r>
              <a:rPr lang="ru-RU" sz="6953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анализа имеющихся документов территориального планирования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8C1176-CBEE-49B3-92A0-4C9C53B84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5692" y="6718191"/>
            <a:ext cx="27018544" cy="10785544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60000"/>
              </a:lnSpc>
              <a:buNone/>
            </a:pPr>
            <a:r>
              <a:rPr lang="ru-RU" sz="4966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4966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ероприятия генеральных планов, </a:t>
            </a:r>
            <a:r>
              <a:rPr lang="ru-RU" sz="4966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данный момент актуальны и целесообразны. 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ru-RU" sz="4966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вышеуказанных мероприятий и принципов развития транспортной системы позволит обеспечить решение следующих основных задач: </a:t>
            </a:r>
          </a:p>
          <a:p>
            <a:pPr lvl="0" algn="just">
              <a:lnSpc>
                <a:spcPct val="160000"/>
              </a:lnSpc>
            </a:pPr>
            <a:r>
              <a:rPr lang="ru-RU" sz="4966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транспортными связями районов нового строительства;</a:t>
            </a:r>
          </a:p>
          <a:p>
            <a:pPr lvl="0" algn="just">
              <a:lnSpc>
                <a:spcPct val="160000"/>
              </a:lnSpc>
            </a:pPr>
            <a:r>
              <a:rPr lang="ru-RU" sz="4966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реконструкция и повышение уровня благоустройства существующей улично-дорожной сети </a:t>
            </a:r>
            <a:r>
              <a:rPr lang="ru-RU" sz="4966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МР; </a:t>
            </a:r>
            <a:endParaRPr lang="ru-RU" sz="4966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60000"/>
              </a:lnSpc>
            </a:pPr>
            <a:r>
              <a:rPr lang="ru-RU" sz="4966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уровня жизни и комфорта населения МР.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ru-RU" sz="4966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Приведение дорог в нормативное состояние имеет важное социально-экономическое и хозяйственное значение: возрастут скорость и безопасность движения автотранспорта, сократятся пробеги. Все это даст возможность снизить себестоимость перевозок грузов и пассажиров, обеспечить своевременное оказание медицинской помощи и проведение противопожарных мероприятий.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3654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3C4F7A-560D-443B-B182-030BE58C8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6849" y="491641"/>
            <a:ext cx="27976797" cy="2574709"/>
          </a:xfrm>
        </p:spPr>
        <p:txBody>
          <a:bodyPr>
            <a:noAutofit/>
          </a:bodyPr>
          <a:lstStyle/>
          <a:p>
            <a:pPr algn="ctr"/>
            <a:r>
              <a:rPr lang="ru-RU" sz="6953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социально-экономической и градостроительной деятельности территории, включая деятельность в сфере транспорта, дорожную деятельность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9DFB563-7A9C-4460-8D0F-A679556D02C6}"/>
              </a:ext>
            </a:extLst>
          </p:cNvPr>
          <p:cNvSpPr/>
          <p:nvPr/>
        </p:nvSpPr>
        <p:spPr>
          <a:xfrm>
            <a:off x="2932636" y="5365099"/>
            <a:ext cx="2399554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i="1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Динамика численности населения </a:t>
            </a:r>
            <a:r>
              <a:rPr lang="ru-RU" sz="6000" i="1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Атяшевского муниципального района </a:t>
            </a:r>
          </a:p>
        </p:txBody>
      </p:sp>
      <p:sp>
        <p:nvSpPr>
          <p:cNvPr id="32" name="Rectangle 11">
            <a:extLst>
              <a:ext uri="{FF2B5EF4-FFF2-40B4-BE49-F238E27FC236}">
                <a16:creationId xmlns:a16="http://schemas.microsoft.com/office/drawing/2014/main" id="{6E089223-E2EA-4F79-87F4-DCD6896B9D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4874" y="11988332"/>
            <a:ext cx="458627" cy="2094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227064" tIns="113532" rIns="227064" bIns="113532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1212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974D47C-1527-45A9-8B36-EC40BB94D8DE}"/>
              </a:ext>
            </a:extLst>
          </p:cNvPr>
          <p:cNvSpPr txBox="1"/>
          <p:nvPr/>
        </p:nvSpPr>
        <p:spPr>
          <a:xfrm>
            <a:off x="1236849" y="15587035"/>
            <a:ext cx="28370842" cy="6299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117974" algn="just">
              <a:lnSpc>
                <a:spcPct val="150000"/>
              </a:lnSpc>
              <a:spcAft>
                <a:spcPts val="1490"/>
              </a:spcAft>
            </a:pPr>
            <a:r>
              <a:rPr lang="ru-RU" sz="3476" i="1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Социально-экономическое развитие </a:t>
            </a:r>
            <a:r>
              <a:rPr lang="ru-RU" sz="3476" i="1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Атяшевского муниципального района </a:t>
            </a:r>
            <a:r>
              <a:rPr lang="ru-RU" sz="3476" i="1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определяется </a:t>
            </a:r>
            <a:r>
              <a:rPr lang="ru-RU" sz="3476" i="1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совокупностью внешних и внутренних условий, одним из которых является демографическая ситуация. </a:t>
            </a:r>
          </a:p>
          <a:p>
            <a:pPr indent="1116397" algn="just">
              <a:lnSpc>
                <a:spcPct val="150000"/>
              </a:lnSpc>
              <a:spcAft>
                <a:spcPts val="1987"/>
              </a:spcAft>
            </a:pPr>
            <a:r>
              <a:rPr lang="ru-RU" sz="3476" i="1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Численность постоянного населения </a:t>
            </a:r>
            <a:r>
              <a:rPr lang="ru-RU" sz="3476" i="1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Атяшевского муниципального района </a:t>
            </a:r>
            <a:r>
              <a:rPr lang="ru-RU" sz="3476" i="1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3476" i="1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данным Росстата на начало 2022 года составила </a:t>
            </a:r>
            <a:r>
              <a:rPr lang="ru-RU" sz="3476" i="1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15 688 человек</a:t>
            </a:r>
            <a:r>
              <a:rPr lang="ru-RU" sz="3476" i="1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1117974" algn="just">
              <a:lnSpc>
                <a:spcPct val="150000"/>
              </a:lnSpc>
              <a:spcAft>
                <a:spcPts val="1987"/>
              </a:spcAft>
            </a:pPr>
            <a:r>
              <a:rPr lang="ru-RU" sz="3476" i="1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период с 2012-2021 г. наблюдается снижение численности населения, в основном за счет превышения смертности над рождаемостью и миграции молодого населения в более крупные города. </a:t>
            </a:r>
          </a:p>
          <a:p>
            <a:pPr indent="1135319" algn="just">
              <a:lnSpc>
                <a:spcPct val="150000"/>
              </a:lnSpc>
              <a:spcAft>
                <a:spcPts val="1987"/>
              </a:spcAft>
            </a:pPr>
            <a:endParaRPr lang="ru-RU" sz="298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205002"/>
              </p:ext>
            </p:extLst>
          </p:nvPr>
        </p:nvGraphicFramePr>
        <p:xfrm>
          <a:off x="5442899" y="6755141"/>
          <a:ext cx="19564696" cy="845751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8916419">
                  <a:extLst>
                    <a:ext uri="{9D8B030D-6E8A-4147-A177-3AD203B41FA5}">
                      <a16:colId xmlns:a16="http://schemas.microsoft.com/office/drawing/2014/main" val="233038100"/>
                    </a:ext>
                  </a:extLst>
                </a:gridCol>
                <a:gridCol w="10648277">
                  <a:extLst>
                    <a:ext uri="{9D8B030D-6E8A-4147-A177-3AD203B41FA5}">
                      <a16:colId xmlns:a16="http://schemas.microsoft.com/office/drawing/2014/main" val="691324035"/>
                    </a:ext>
                  </a:extLst>
                </a:gridCol>
              </a:tblGrid>
              <a:tr h="6505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годы</a:t>
                      </a:r>
                      <a:endParaRPr lang="ru-RU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 население, человек</a:t>
                      </a:r>
                      <a:endParaRPr lang="ru-RU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4121755"/>
                  </a:ext>
                </a:extLst>
              </a:tr>
              <a:tr h="650578">
                <a:tc>
                  <a:txBody>
                    <a:bodyPr/>
                    <a:lstStyle/>
                    <a:p>
                      <a:pPr indent="3429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01.01.2011</a:t>
                      </a:r>
                      <a:endParaRPr lang="ru-RU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>
                          <a:solidFill>
                            <a:srgbClr val="20212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20 016</a:t>
                      </a:r>
                      <a:endParaRPr lang="ru-RU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317959"/>
                  </a:ext>
                </a:extLst>
              </a:tr>
              <a:tr h="650578">
                <a:tc>
                  <a:txBody>
                    <a:bodyPr/>
                    <a:lstStyle/>
                    <a:p>
                      <a:pPr indent="3429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01.01.2012</a:t>
                      </a:r>
                      <a:endParaRPr lang="ru-RU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>
                          <a:solidFill>
                            <a:srgbClr val="20212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19 595 </a:t>
                      </a:r>
                      <a:endParaRPr lang="ru-RU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9917705"/>
                  </a:ext>
                </a:extLst>
              </a:tr>
              <a:tr h="650578">
                <a:tc>
                  <a:txBody>
                    <a:bodyPr/>
                    <a:lstStyle/>
                    <a:p>
                      <a:pPr indent="3429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01.01.2013</a:t>
                      </a:r>
                      <a:endParaRPr lang="ru-RU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19 170</a:t>
                      </a:r>
                      <a:endParaRPr lang="ru-RU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2625849"/>
                  </a:ext>
                </a:extLst>
              </a:tr>
              <a:tr h="650578">
                <a:tc>
                  <a:txBody>
                    <a:bodyPr/>
                    <a:lstStyle/>
                    <a:p>
                      <a:pPr indent="3429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01.01.2014</a:t>
                      </a:r>
                      <a:endParaRPr lang="ru-RU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18 667</a:t>
                      </a:r>
                      <a:endParaRPr lang="ru-RU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5677386"/>
                  </a:ext>
                </a:extLst>
              </a:tr>
              <a:tr h="650578">
                <a:tc>
                  <a:txBody>
                    <a:bodyPr/>
                    <a:lstStyle/>
                    <a:p>
                      <a:pPr indent="3429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01.01.2015</a:t>
                      </a:r>
                      <a:endParaRPr lang="ru-RU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18 311</a:t>
                      </a:r>
                      <a:endParaRPr lang="ru-RU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2021073"/>
                  </a:ext>
                </a:extLst>
              </a:tr>
              <a:tr h="650578">
                <a:tc>
                  <a:txBody>
                    <a:bodyPr/>
                    <a:lstStyle/>
                    <a:p>
                      <a:pPr indent="3429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01.01.2016</a:t>
                      </a:r>
                      <a:endParaRPr lang="ru-RU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17 872</a:t>
                      </a:r>
                      <a:endParaRPr lang="ru-RU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3339728"/>
                  </a:ext>
                </a:extLst>
              </a:tr>
              <a:tr h="650578">
                <a:tc>
                  <a:txBody>
                    <a:bodyPr/>
                    <a:lstStyle/>
                    <a:p>
                      <a:pPr indent="3429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01.01.2017</a:t>
                      </a:r>
                      <a:endParaRPr lang="ru-RU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17 522</a:t>
                      </a:r>
                      <a:endParaRPr lang="ru-RU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6995889"/>
                  </a:ext>
                </a:extLst>
              </a:tr>
              <a:tr h="650578">
                <a:tc>
                  <a:txBody>
                    <a:bodyPr/>
                    <a:lstStyle/>
                    <a:p>
                      <a:pPr indent="3429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01.01.2018</a:t>
                      </a:r>
                      <a:endParaRPr lang="ru-RU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17 210</a:t>
                      </a:r>
                      <a:endParaRPr lang="ru-RU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074319"/>
                  </a:ext>
                </a:extLst>
              </a:tr>
              <a:tr h="650578">
                <a:tc>
                  <a:txBody>
                    <a:bodyPr/>
                    <a:lstStyle/>
                    <a:p>
                      <a:pPr indent="3429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01.01.2019</a:t>
                      </a:r>
                      <a:endParaRPr lang="ru-RU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16 833</a:t>
                      </a:r>
                      <a:endParaRPr lang="ru-RU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3125377"/>
                  </a:ext>
                </a:extLst>
              </a:tr>
              <a:tr h="650578">
                <a:tc>
                  <a:txBody>
                    <a:bodyPr/>
                    <a:lstStyle/>
                    <a:p>
                      <a:pPr indent="3429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01.01.2020</a:t>
                      </a:r>
                      <a:endParaRPr lang="ru-RU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15 688</a:t>
                      </a:r>
                      <a:endParaRPr lang="ru-RU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1393614"/>
                  </a:ext>
                </a:extLst>
              </a:tr>
              <a:tr h="650578">
                <a:tc>
                  <a:txBody>
                    <a:bodyPr/>
                    <a:lstStyle/>
                    <a:p>
                      <a:pPr indent="3429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01.01.2021</a:t>
                      </a:r>
                      <a:endParaRPr lang="ru-RU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16 100</a:t>
                      </a:r>
                      <a:endParaRPr lang="ru-RU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8620960"/>
                  </a:ext>
                </a:extLst>
              </a:tr>
              <a:tr h="650578">
                <a:tc>
                  <a:txBody>
                    <a:bodyPr/>
                    <a:lstStyle/>
                    <a:p>
                      <a:pPr indent="3429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01.01.2021</a:t>
                      </a:r>
                      <a:endParaRPr lang="ru-RU" sz="2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15 688</a:t>
                      </a:r>
                      <a:endParaRPr lang="ru-RU" sz="2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0298" marR="17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2247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8332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2E1C66-F4A5-4497-AD6A-E006D40FA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2201" y="1515058"/>
            <a:ext cx="26680031" cy="1779006"/>
          </a:xfrm>
        </p:spPr>
        <p:txBody>
          <a:bodyPr>
            <a:normAutofit/>
          </a:bodyPr>
          <a:lstStyle/>
          <a:p>
            <a:pPr algn="ctr"/>
            <a:r>
              <a:rPr lang="ru-RU" sz="6953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грузового автотранспорта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4AC3310-35F1-425E-A44F-28FF5971E8DC}"/>
              </a:ext>
            </a:extLst>
          </p:cNvPr>
          <p:cNvSpPr/>
          <p:nvPr/>
        </p:nvSpPr>
        <p:spPr>
          <a:xfrm>
            <a:off x="567662" y="5126840"/>
            <a:ext cx="29329110" cy="13677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117974" algn="just">
              <a:lnSpc>
                <a:spcPct val="150000"/>
              </a:lnSpc>
              <a:spcAft>
                <a:spcPts val="1987"/>
              </a:spcAft>
            </a:pPr>
            <a:r>
              <a:rPr lang="ru-RU" sz="40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В </a:t>
            </a:r>
            <a:r>
              <a:rPr lang="ru-RU" sz="40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МР </a:t>
            </a:r>
            <a:r>
              <a:rPr lang="ru-RU" sz="40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со сложившейся улично-дорожной сетью выделить сразу несколько магистралей для организации грузовых перевозок очень сложно, поскольку это затрагивает интересы городского движения и оказывает сильное влияние на условия проживания в районах, где такие магистрали проходят. Число грузовых магистралей в районе не должно быть большим. В этой связи работы по созданию таких магистралей должны проводиться параллельно с упорядочиванием перемещений грузов по территории города. Необходимо при этом решить две основные задачи: определить экономически и экологически рациональную локализацию грузовых перевозок по улично-дорожной сети города и уменьшить отрицательные последствия совмещения грузового движения с движением других видов городского транспорта. </a:t>
            </a:r>
          </a:p>
          <a:p>
            <a:pPr indent="1117974" algn="just">
              <a:lnSpc>
                <a:spcPct val="150000"/>
              </a:lnSpc>
              <a:spcAft>
                <a:spcPts val="1987"/>
              </a:spcAft>
            </a:pPr>
            <a:r>
              <a:rPr lang="ru-RU" sz="40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Выбор направлений грузовых перевозок зависит от количества и вида груза и схемы улично-дорожной сети. Наиболее притягательным является организация таких перевозок по кратчайшему направлению. </a:t>
            </a:r>
            <a:endParaRPr lang="ru-RU" sz="40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indent="1117974" algn="just">
              <a:lnSpc>
                <a:spcPct val="150000"/>
              </a:lnSpc>
              <a:spcAft>
                <a:spcPts val="1987"/>
              </a:spcAft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Крупных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промышленных предприятий на территории Атяшевского района ООО «Мясоперерабатывающий комплекс «Атяшевский» и ОАО «Маслодельный завод «Атяшевский».</a:t>
            </a:r>
          </a:p>
          <a:p>
            <a:pPr indent="1117974" algn="just">
              <a:lnSpc>
                <a:spcPct val="150000"/>
              </a:lnSpc>
              <a:spcAft>
                <a:spcPts val="1987"/>
              </a:spcAft>
            </a:pPr>
            <a:r>
              <a:rPr lang="ru-RU" sz="40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Грузовой </a:t>
            </a:r>
            <a:r>
              <a:rPr lang="ru-RU" sz="40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транспорт, осуществляющий свое движение по УДС района, является одним из основных источников негативных факторов, таких как: загрязнение атмосферного воздуха, повышенный уровень шума, разрушение дорожного покрытия, увеличение ДТП и заторов. С целью снижения негативных факторов необходима эффективная организация движения грузового транспорта. </a:t>
            </a:r>
          </a:p>
        </p:txBody>
      </p:sp>
    </p:spTree>
    <p:extLst>
      <p:ext uri="{BB962C8B-B14F-4D97-AF65-F5344CB8AC3E}">
        <p14:creationId xmlns:p14="http://schemas.microsoft.com/office/powerpoint/2010/main" val="2709715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9F5A8A-171D-4C23-9777-B697D44BA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0571" y="1286459"/>
            <a:ext cx="23841730" cy="1566134"/>
          </a:xfrm>
        </p:spPr>
        <p:txBody>
          <a:bodyPr>
            <a:normAutofit/>
          </a:bodyPr>
          <a:lstStyle/>
          <a:p>
            <a:pPr algn="ctr"/>
            <a:r>
              <a:rPr lang="ru-RU" sz="6953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движения маршрутных транспортных средств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AF50C1B-593E-4742-AA08-C7C92F5B921E}"/>
              </a:ext>
            </a:extLst>
          </p:cNvPr>
          <p:cNvSpPr/>
          <p:nvPr/>
        </p:nvSpPr>
        <p:spPr>
          <a:xfrm>
            <a:off x="1064362" y="5922746"/>
            <a:ext cx="28714147" cy="10833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851489" algn="just">
              <a:lnSpc>
                <a:spcPct val="150000"/>
              </a:lnSpc>
              <a:spcAft>
                <a:spcPts val="1987"/>
              </a:spcAft>
            </a:pPr>
            <a: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Пассажирский транспорт является важнейшим элементом сферы обслуживания населения, без которого невозможно нормальное функционирование общества. Он призван удовлетворить потребности населения в передвижениях, вызванные производственными, бытовыми, культурными </a:t>
            </a:r>
            <a: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связями.</a:t>
            </a:r>
          </a:p>
          <a:p>
            <a:pPr indent="851489" algn="just">
              <a:lnSpc>
                <a:spcPct val="150000"/>
              </a:lnSpc>
              <a:spcAft>
                <a:spcPts val="1987"/>
              </a:spcAft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Регулярные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пассажирские перевозки осуществляются по 10 муниципальных автобусным маршрутам, которые начинают свое движение с автовокзалов в г. Чебоксары и рп.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Атяшево.</a:t>
            </a:r>
          </a:p>
          <a:p>
            <a:pPr indent="851489" algn="just">
              <a:lnSpc>
                <a:spcPct val="150000"/>
              </a:lnSpc>
              <a:spcAft>
                <a:spcPts val="1987"/>
              </a:spcAft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Атяшевский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 связан автобусным движением со всеми крупными муниципальными образованиями Республики Мордовия и имеет регулярное сообщение с г. Саранск, г. Алатырь, г.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Чебоксары, и другими населенными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пунктам.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117974" algn="just">
              <a:lnSpc>
                <a:spcPct val="150000"/>
              </a:lnSpc>
              <a:spcAft>
                <a:spcPts val="1987"/>
              </a:spcAft>
            </a:pPr>
            <a:endParaRPr lang="ru-RU" sz="4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744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11EB3A-0E47-49CB-9F8A-039393556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446" y="700437"/>
            <a:ext cx="21016881" cy="4118328"/>
          </a:xfrm>
        </p:spPr>
        <p:txBody>
          <a:bodyPr>
            <a:noAutofit/>
          </a:bodyPr>
          <a:lstStyle/>
          <a:p>
            <a:pPr algn="ctr"/>
            <a:r>
              <a:rPr lang="ru-RU" sz="6953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и анализ параметров, характеризующих дорожное движение, параметров эффективности организации дорожного движения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1135DE7-3D4C-40BB-801F-0A4B5E95BBAE}"/>
              </a:ext>
            </a:extLst>
          </p:cNvPr>
          <p:cNvSpPr/>
          <p:nvPr/>
        </p:nvSpPr>
        <p:spPr>
          <a:xfrm>
            <a:off x="1932089" y="19035831"/>
            <a:ext cx="1922128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>
                <a:latin typeface="Times New Roman" panose="02020603050405020304" pitchFamily="18" charset="0"/>
                <a:ea typeface="Calibri" panose="020F0502020204030204" pitchFamily="34" charset="0"/>
              </a:rPr>
              <a:t>Схема дислокации постов учета интенсивности движения</a:t>
            </a:r>
            <a:endParaRPr lang="ru-RU" sz="6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7891" y="6174093"/>
            <a:ext cx="15873797" cy="99677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915" y="6174092"/>
            <a:ext cx="9467406" cy="812319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/>
          <a:srcRect l="32264" t="34052" r="29315" b="28108"/>
          <a:stretch/>
        </p:blipFill>
        <p:spPr>
          <a:xfrm>
            <a:off x="8375809" y="6174093"/>
            <a:ext cx="5533749" cy="4885985"/>
          </a:xfrm>
          <a:prstGeom prst="rect">
            <a:avLst/>
          </a:prstGeom>
        </p:spPr>
      </p:pic>
      <p:pic>
        <p:nvPicPr>
          <p:cNvPr id="10" name="Рисунок 9" descr="D:\ООО Алвиком\Проекты\В работе\КСОДД\2022\Атяшевский МР\Данные по Атяшевскому р-у\Атяшевский район КСОДД\Атяшевский район КСОДД\Точки 10-11.pn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52" t="43612" r="39615" b="24563"/>
          <a:stretch/>
        </p:blipFill>
        <p:spPr bwMode="auto">
          <a:xfrm>
            <a:off x="6732354" y="11060078"/>
            <a:ext cx="7593871" cy="7523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D:\ООО Алвиком\Проекты\В работе\КСОДД\2022\Атяшевский МР\Данные по Атяшевскому р-у\Атяшевский район КСОДД\Атяшевский район КСОДД\Точки 12.png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24" r="48672" b="64915"/>
          <a:stretch/>
        </p:blipFill>
        <p:spPr bwMode="auto">
          <a:xfrm>
            <a:off x="321916" y="12417350"/>
            <a:ext cx="6612284" cy="61666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4827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B3D895-C460-44B4-914D-E2821349F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905" y="657808"/>
            <a:ext cx="26343254" cy="2574709"/>
          </a:xfrm>
        </p:spPr>
        <p:txBody>
          <a:bodyPr>
            <a:noAutofit/>
          </a:bodyPr>
          <a:lstStyle/>
          <a:p>
            <a:pPr algn="ctr"/>
            <a:r>
              <a:rPr lang="ru-RU" sz="6953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состояния безопасности дорожного движения, результаты исследования причин и условий возникновения дорожно-транспортных происшествий (далее - ДТП) (при наличии)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D148CB6-A60C-437E-8652-2C94BE118D0C}"/>
              </a:ext>
            </a:extLst>
          </p:cNvPr>
          <p:cNvSpPr/>
          <p:nvPr/>
        </p:nvSpPr>
        <p:spPr>
          <a:xfrm>
            <a:off x="3562199" y="6243802"/>
            <a:ext cx="20716991" cy="703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973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Динамика количества и доля ДТП </a:t>
            </a:r>
            <a:r>
              <a:rPr lang="ru-RU" sz="3973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Атяшевского района за </a:t>
            </a:r>
            <a:r>
              <a:rPr lang="ru-RU" sz="3973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2019-2021 гг</a:t>
            </a:r>
            <a:endParaRPr lang="ru-RU" sz="3973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8212920"/>
              </p:ext>
            </p:extLst>
          </p:nvPr>
        </p:nvGraphicFramePr>
        <p:xfrm>
          <a:off x="2995984" y="7621401"/>
          <a:ext cx="23841730" cy="1914908"/>
        </p:xfrm>
        <a:graphic>
          <a:graphicData uri="http://schemas.openxmlformats.org/drawingml/2006/table">
            <a:tbl>
              <a:tblPr firstRow="1" firstCol="1" bandRow="1"/>
              <a:tblGrid>
                <a:gridCol w="9424138">
                  <a:extLst>
                    <a:ext uri="{9D8B030D-6E8A-4147-A177-3AD203B41FA5}">
                      <a16:colId xmlns:a16="http://schemas.microsoft.com/office/drawing/2014/main" val="1895262899"/>
                    </a:ext>
                  </a:extLst>
                </a:gridCol>
                <a:gridCol w="4850456">
                  <a:extLst>
                    <a:ext uri="{9D8B030D-6E8A-4147-A177-3AD203B41FA5}">
                      <a16:colId xmlns:a16="http://schemas.microsoft.com/office/drawing/2014/main" val="2846624110"/>
                    </a:ext>
                  </a:extLst>
                </a:gridCol>
                <a:gridCol w="4783568">
                  <a:extLst>
                    <a:ext uri="{9D8B030D-6E8A-4147-A177-3AD203B41FA5}">
                      <a16:colId xmlns:a16="http://schemas.microsoft.com/office/drawing/2014/main" val="1081995898"/>
                    </a:ext>
                  </a:extLst>
                </a:gridCol>
                <a:gridCol w="4783568">
                  <a:extLst>
                    <a:ext uri="{9D8B030D-6E8A-4147-A177-3AD203B41FA5}">
                      <a16:colId xmlns:a16="http://schemas.microsoft.com/office/drawing/2014/main" val="2782054002"/>
                    </a:ext>
                  </a:extLst>
                </a:gridCol>
              </a:tblGrid>
              <a:tr h="478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2700" b="1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2500" b="1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627" marR="1656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2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  <a:r>
                        <a:rPr lang="ru-RU" sz="2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 г.</a:t>
                      </a:r>
                      <a:endParaRPr lang="ru-RU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627" marR="1656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2020 г.</a:t>
                      </a:r>
                      <a:endParaRPr lang="ru-RU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627" marR="1656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2021 г.</a:t>
                      </a:r>
                      <a:endParaRPr lang="ru-RU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627" marR="1656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0470972"/>
                  </a:ext>
                </a:extLst>
              </a:tr>
              <a:tr h="478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Мордовия</a:t>
                      </a:r>
                      <a:endParaRPr lang="ru-RU" sz="3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627" marR="1656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993</a:t>
                      </a:r>
                      <a:endParaRPr lang="ru-RU" sz="3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627" marR="1656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944</a:t>
                      </a:r>
                      <a:endParaRPr lang="ru-RU" sz="3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627" marR="1656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697</a:t>
                      </a:r>
                      <a:endParaRPr lang="ru-RU" sz="3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627" marR="1656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6836486"/>
                  </a:ext>
                </a:extLst>
              </a:tr>
              <a:tr h="478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Атяшевский район</a:t>
                      </a:r>
                      <a:endParaRPr lang="ru-RU" sz="3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627" marR="1656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627" marR="1656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627" marR="1656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2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627" marR="1656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0736016"/>
                  </a:ext>
                </a:extLst>
              </a:tr>
              <a:tr h="478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ДТП</a:t>
                      </a:r>
                      <a:endParaRPr lang="ru-RU" sz="3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627" marR="1656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2,12%</a:t>
                      </a:r>
                      <a:endParaRPr lang="ru-RU" sz="3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627" marR="1656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1,59%</a:t>
                      </a:r>
                      <a:endParaRPr lang="ru-RU" sz="3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627" marR="1656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1,72%</a:t>
                      </a:r>
                      <a:endParaRPr lang="ru-RU" sz="3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627" marR="16562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7259757"/>
                  </a:ext>
                </a:extLst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0302" y="9721862"/>
            <a:ext cx="19093094" cy="10852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910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1023</TotalTime>
  <Words>1186</Words>
  <Application>Microsoft Office PowerPoint</Application>
  <PresentationFormat>Произвольный</PresentationFormat>
  <Paragraphs>154</Paragraphs>
  <Slides>17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7" baseType="lpstr">
      <vt:lpstr>DengXian</vt:lpstr>
      <vt:lpstr>Arial</vt:lpstr>
      <vt:lpstr>Book Antiqua</vt:lpstr>
      <vt:lpstr>Calibri</vt:lpstr>
      <vt:lpstr>Symbol</vt:lpstr>
      <vt:lpstr>Tahoma</vt:lpstr>
      <vt:lpstr>Times New Roman</vt:lpstr>
      <vt:lpstr>Trebuchet MS</vt:lpstr>
      <vt:lpstr>Wingdings 3</vt:lpstr>
      <vt:lpstr>Аспект</vt:lpstr>
      <vt:lpstr>Комплексная схема организации дорожного движения на территории Атяшевского муниципального района Республики Мордовия</vt:lpstr>
      <vt:lpstr>Характеристика существующей дорожно-транспортной ситуации Атяшевского муниципального района</vt:lpstr>
      <vt:lpstr>Положение территории в структуре пространственной организации субъекта Российской Федерации</vt:lpstr>
      <vt:lpstr>Результаты анализа имеющихся документов территориального планирования</vt:lpstr>
      <vt:lpstr>Оценка социально-экономической и градостроительной деятельности территории, включая деятельность в сфере транспорта, дорожную деятельность</vt:lpstr>
      <vt:lpstr>Движение грузового автотранспорта</vt:lpstr>
      <vt:lpstr>Организация движения маршрутных транспортных средств</vt:lpstr>
      <vt:lpstr>Оценка и анализ параметров, характеризующих дорожное движение, параметров эффективности организации дорожного движения</vt:lpstr>
      <vt:lpstr>Анализ состояния безопасности дорожного движения, результаты исследования причин и условий возникновения дорожно-транспортных происшествий (далее - ДТП) (при наличии)</vt:lpstr>
      <vt:lpstr>Презентация PowerPoint</vt:lpstr>
      <vt:lpstr>Разработка мероприятий по организации дорожного движения Атяшевского муниципального района Республика Мордовия</vt:lpstr>
      <vt:lpstr>Организация движения маршрутных транспортных средств</vt:lpstr>
      <vt:lpstr>Обеспечение благоприятных условий для движения инвалидов</vt:lpstr>
      <vt:lpstr>Обеспечение маршрутов движения детей к образовательным организациям</vt:lpstr>
      <vt:lpstr>Развитие сети дорог, дорог или участков дорог, локально-реконструкционным мероприятиям, повышающим эффективность функционирования сети дорог в целом</vt:lpstr>
      <vt:lpstr>Ожидаемый эффект от внедрения мероприятий по организации дорожного движения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«Комплексная схема организации дорожного движения на территории муниципального района «Железногорский район» Курской области»</dc:title>
  <dc:creator>Ксения</dc:creator>
  <cp:lastModifiedBy>Дмитрий</cp:lastModifiedBy>
  <cp:revision>105</cp:revision>
  <cp:lastPrinted>2019-12-12T13:48:20Z</cp:lastPrinted>
  <dcterms:created xsi:type="dcterms:W3CDTF">2019-06-26T16:36:42Z</dcterms:created>
  <dcterms:modified xsi:type="dcterms:W3CDTF">2022-11-03T11:59:40Z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